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20" r:id="rId2"/>
  </p:sldMasterIdLst>
  <p:notesMasterIdLst>
    <p:notesMasterId r:id="rId34"/>
  </p:notesMasterIdLst>
  <p:sldIdLst>
    <p:sldId id="507" r:id="rId3"/>
    <p:sldId id="508" r:id="rId4"/>
    <p:sldId id="610" r:id="rId5"/>
    <p:sldId id="257" r:id="rId6"/>
    <p:sldId id="406" r:id="rId7"/>
    <p:sldId id="511" r:id="rId8"/>
    <p:sldId id="256" r:id="rId9"/>
    <p:sldId id="413" r:id="rId10"/>
    <p:sldId id="415" r:id="rId11"/>
    <p:sldId id="773" r:id="rId12"/>
    <p:sldId id="774" r:id="rId13"/>
    <p:sldId id="775" r:id="rId14"/>
    <p:sldId id="776" r:id="rId15"/>
    <p:sldId id="777" r:id="rId16"/>
    <p:sldId id="791" r:id="rId17"/>
    <p:sldId id="778" r:id="rId18"/>
    <p:sldId id="779" r:id="rId19"/>
    <p:sldId id="820" r:id="rId20"/>
    <p:sldId id="416" r:id="rId21"/>
    <p:sldId id="422" r:id="rId22"/>
    <p:sldId id="817" r:id="rId23"/>
    <p:sldId id="792" r:id="rId24"/>
    <p:sldId id="812" r:id="rId25"/>
    <p:sldId id="810" r:id="rId26"/>
    <p:sldId id="811" r:id="rId27"/>
    <p:sldId id="818" r:id="rId28"/>
    <p:sldId id="657" r:id="rId29"/>
    <p:sldId id="701" r:id="rId30"/>
    <p:sldId id="819" r:id="rId31"/>
    <p:sldId id="698" r:id="rId32"/>
    <p:sldId id="816"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B2C"/>
    <a:srgbClr val="A7CE3F"/>
    <a:srgbClr val="00788B"/>
    <a:srgbClr val="EFF6DD"/>
    <a:srgbClr val="78C3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27" autoAdjust="0"/>
    <p:restoredTop sz="92251" autoAdjust="0"/>
  </p:normalViewPr>
  <p:slideViewPr>
    <p:cSldViewPr snapToGrid="0">
      <p:cViewPr varScale="1">
        <p:scale>
          <a:sx n="106" d="100"/>
          <a:sy n="106" d="100"/>
        </p:scale>
        <p:origin x="2094" y="96"/>
      </p:cViewPr>
      <p:guideLst/>
    </p:cSldViewPr>
  </p:slideViewPr>
  <p:notesTextViewPr>
    <p:cViewPr>
      <p:scale>
        <a:sx n="1" d="1"/>
        <a:sy n="1" d="1"/>
      </p:scale>
      <p:origin x="0" y="0"/>
    </p:cViewPr>
  </p:notesTextViewPr>
  <p:sorterViewPr>
    <p:cViewPr>
      <p:scale>
        <a:sx n="63" d="100"/>
        <a:sy n="63" d="100"/>
      </p:scale>
      <p:origin x="0" y="0"/>
    </p:cViewPr>
  </p:sorterViewPr>
  <p:notesViewPr>
    <p:cSldViewPr snapToGrid="0">
      <p:cViewPr varScale="1">
        <p:scale>
          <a:sx n="66" d="100"/>
          <a:sy n="66" d="100"/>
        </p:scale>
        <p:origin x="313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EF0994-DC68-4424-81C4-1A9369B4C786}"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en-US"/>
        </a:p>
      </dgm:t>
    </dgm:pt>
    <dgm:pt modelId="{937BBFB0-3521-4363-AAF6-416F44471BA5}">
      <dgm:prSet phldrT="[Text]" custT="1"/>
      <dgm:spPr/>
      <dgm:t>
        <a:bodyPr/>
        <a:lstStyle/>
        <a:p>
          <a:r>
            <a:rPr lang="en-US" sz="1600" b="1" dirty="0"/>
            <a:t>Naloxone</a:t>
          </a:r>
        </a:p>
      </dgm:t>
    </dgm:pt>
    <dgm:pt modelId="{7DA36096-CCDC-40AF-9F6A-33E5646CCF69}" type="parTrans" cxnId="{39703F49-B309-4F8B-8AAE-8C2504F16D7C}">
      <dgm:prSet/>
      <dgm:spPr/>
      <dgm:t>
        <a:bodyPr/>
        <a:lstStyle/>
        <a:p>
          <a:endParaRPr lang="en-US"/>
        </a:p>
      </dgm:t>
    </dgm:pt>
    <dgm:pt modelId="{098B1D74-97E0-4079-836B-416A36330F61}" type="sibTrans" cxnId="{39703F49-B309-4F8B-8AAE-8C2504F16D7C}">
      <dgm:prSet/>
      <dgm:spPr/>
      <dgm:t>
        <a:bodyPr/>
        <a:lstStyle/>
        <a:p>
          <a:endParaRPr lang="en-US"/>
        </a:p>
      </dgm:t>
    </dgm:pt>
    <dgm:pt modelId="{A14AD950-C876-4601-87BD-CCD33A7DF59C}">
      <dgm:prSet phldrT="[Text]" custT="1"/>
      <dgm:spPr/>
      <dgm:t>
        <a:bodyPr/>
        <a:lstStyle/>
        <a:p>
          <a:r>
            <a:rPr lang="en-US" sz="1200" b="1" dirty="0"/>
            <a:t>prescribers</a:t>
          </a:r>
        </a:p>
      </dgm:t>
    </dgm:pt>
    <dgm:pt modelId="{74D564FD-72B9-47AF-8C38-D9AAF17F52A3}" type="parTrans" cxnId="{2146A0B4-41B3-4F13-B6F5-059A44F7DC6D}">
      <dgm:prSet custT="1"/>
      <dgm:spPr/>
      <dgm:t>
        <a:bodyPr/>
        <a:lstStyle/>
        <a:p>
          <a:endParaRPr lang="en-US" sz="1500" b="1"/>
        </a:p>
      </dgm:t>
    </dgm:pt>
    <dgm:pt modelId="{2C9F9A0C-F8F7-4D13-82B6-D5383D75147D}" type="sibTrans" cxnId="{2146A0B4-41B3-4F13-B6F5-059A44F7DC6D}">
      <dgm:prSet/>
      <dgm:spPr/>
      <dgm:t>
        <a:bodyPr/>
        <a:lstStyle/>
        <a:p>
          <a:endParaRPr lang="en-US"/>
        </a:p>
      </dgm:t>
    </dgm:pt>
    <dgm:pt modelId="{C46C5384-D38B-4683-B1EB-8ACC4D56FF27}">
      <dgm:prSet phldrT="[Text]" custT="1"/>
      <dgm:spPr/>
      <dgm:t>
        <a:bodyPr/>
        <a:lstStyle/>
        <a:p>
          <a:r>
            <a:rPr lang="en-US" sz="1200" b="1" dirty="0"/>
            <a:t>first responders</a:t>
          </a:r>
        </a:p>
      </dgm:t>
    </dgm:pt>
    <dgm:pt modelId="{8D8AC387-1C65-4E78-8B6D-A726B1FF3866}" type="parTrans" cxnId="{B414C19A-901F-4A76-8664-1BB4AA9879CE}">
      <dgm:prSet custT="1"/>
      <dgm:spPr/>
      <dgm:t>
        <a:bodyPr/>
        <a:lstStyle/>
        <a:p>
          <a:endParaRPr lang="en-US" sz="1500" b="1"/>
        </a:p>
      </dgm:t>
    </dgm:pt>
    <dgm:pt modelId="{BA48D645-2FB7-436D-893C-17710786A1B9}" type="sibTrans" cxnId="{B414C19A-901F-4A76-8664-1BB4AA9879CE}">
      <dgm:prSet/>
      <dgm:spPr/>
      <dgm:t>
        <a:bodyPr/>
        <a:lstStyle/>
        <a:p>
          <a:endParaRPr lang="en-US"/>
        </a:p>
      </dgm:t>
    </dgm:pt>
    <dgm:pt modelId="{E9AC621F-964B-4E27-BFE0-8E1A4C5C2404}">
      <dgm:prSet phldrT="[Text]" custT="1"/>
      <dgm:spPr/>
      <dgm:t>
        <a:bodyPr/>
        <a:lstStyle/>
        <a:p>
          <a:r>
            <a:rPr lang="en-US" sz="1200" b="1" dirty="0"/>
            <a:t>other community settings</a:t>
          </a:r>
        </a:p>
      </dgm:t>
    </dgm:pt>
    <dgm:pt modelId="{95018B49-F26A-4C54-AAD1-6B9815DBC27E}" type="parTrans" cxnId="{D4AF37CC-8507-44E4-ACC5-A8FFD5696D3E}">
      <dgm:prSet custT="1"/>
      <dgm:spPr/>
      <dgm:t>
        <a:bodyPr/>
        <a:lstStyle/>
        <a:p>
          <a:endParaRPr lang="en-US" sz="1500" b="1"/>
        </a:p>
      </dgm:t>
    </dgm:pt>
    <dgm:pt modelId="{AB60DBAB-311E-4121-AC55-228D835CE0B0}" type="sibTrans" cxnId="{D4AF37CC-8507-44E4-ACC5-A8FFD5696D3E}">
      <dgm:prSet/>
      <dgm:spPr/>
      <dgm:t>
        <a:bodyPr/>
        <a:lstStyle/>
        <a:p>
          <a:endParaRPr lang="en-US"/>
        </a:p>
      </dgm:t>
    </dgm:pt>
    <dgm:pt modelId="{E2CF9FF3-54DD-4D61-9E7D-5B7502346FF2}">
      <dgm:prSet phldrT="[Text]" custT="1"/>
      <dgm:spPr>
        <a:solidFill>
          <a:schemeClr val="accent2">
            <a:lumMod val="60000"/>
            <a:lumOff val="40000"/>
          </a:schemeClr>
        </a:solidFill>
      </dgm:spPr>
      <dgm:t>
        <a:bodyPr/>
        <a:lstStyle/>
        <a:p>
          <a:r>
            <a:rPr lang="en-US" sz="1200" b="1" dirty="0"/>
            <a:t>schools</a:t>
          </a:r>
        </a:p>
      </dgm:t>
    </dgm:pt>
    <dgm:pt modelId="{F2D562CE-231A-4F24-BE93-2EE1B3971BB5}" type="parTrans" cxnId="{A8D6B0A2-986A-490B-9CC0-CC965E623CFB}">
      <dgm:prSet custT="1"/>
      <dgm:spPr/>
      <dgm:t>
        <a:bodyPr/>
        <a:lstStyle/>
        <a:p>
          <a:endParaRPr lang="en-US" sz="1500" b="1"/>
        </a:p>
      </dgm:t>
    </dgm:pt>
    <dgm:pt modelId="{022BF531-F780-4B32-BC8C-1B543461FFA0}" type="sibTrans" cxnId="{A8D6B0A2-986A-490B-9CC0-CC965E623CFB}">
      <dgm:prSet/>
      <dgm:spPr/>
      <dgm:t>
        <a:bodyPr/>
        <a:lstStyle/>
        <a:p>
          <a:endParaRPr lang="en-US"/>
        </a:p>
      </dgm:t>
    </dgm:pt>
    <dgm:pt modelId="{746EBFBB-1BD9-4265-BBF4-58A7DC998024}">
      <dgm:prSet custT="1"/>
      <dgm:spPr/>
      <dgm:t>
        <a:bodyPr/>
        <a:lstStyle/>
        <a:p>
          <a:r>
            <a:rPr lang="en-US" sz="1200" b="1" dirty="0"/>
            <a:t>jails</a:t>
          </a:r>
        </a:p>
      </dgm:t>
    </dgm:pt>
    <dgm:pt modelId="{BA92F7A9-9DAB-4F2D-BA4D-2228C556ADCF}" type="parTrans" cxnId="{44C644B3-991B-4E7E-B0C5-B0FC33F59588}">
      <dgm:prSet custT="1"/>
      <dgm:spPr/>
      <dgm:t>
        <a:bodyPr/>
        <a:lstStyle/>
        <a:p>
          <a:endParaRPr lang="en-US" sz="1500" b="1"/>
        </a:p>
      </dgm:t>
    </dgm:pt>
    <dgm:pt modelId="{C0FC7F4F-D663-4012-A71D-A8ABFD97D9D3}" type="sibTrans" cxnId="{44C644B3-991B-4E7E-B0C5-B0FC33F59588}">
      <dgm:prSet/>
      <dgm:spPr/>
      <dgm:t>
        <a:bodyPr/>
        <a:lstStyle/>
        <a:p>
          <a:endParaRPr lang="en-US"/>
        </a:p>
      </dgm:t>
    </dgm:pt>
    <dgm:pt modelId="{5964E269-E7ED-4ED0-8C9A-56D8C8D88A86}">
      <dgm:prSet custT="1"/>
      <dgm:spPr/>
      <dgm:t>
        <a:bodyPr/>
        <a:lstStyle/>
        <a:p>
          <a:r>
            <a:rPr lang="en-US" sz="1200" b="1" dirty="0"/>
            <a:t>pharmacies</a:t>
          </a:r>
        </a:p>
      </dgm:t>
    </dgm:pt>
    <dgm:pt modelId="{94A89AA3-B65B-42B6-96C4-D3A7ACB59DBF}" type="parTrans" cxnId="{6BEA9A61-8EB6-43A5-90C0-9B5725F726AD}">
      <dgm:prSet custT="1"/>
      <dgm:spPr/>
      <dgm:t>
        <a:bodyPr/>
        <a:lstStyle/>
        <a:p>
          <a:endParaRPr lang="en-US" sz="1500" b="1"/>
        </a:p>
      </dgm:t>
    </dgm:pt>
    <dgm:pt modelId="{2A6FBF24-ED67-409F-9575-485718E80708}" type="sibTrans" cxnId="{6BEA9A61-8EB6-43A5-90C0-9B5725F726AD}">
      <dgm:prSet/>
      <dgm:spPr/>
      <dgm:t>
        <a:bodyPr/>
        <a:lstStyle/>
        <a:p>
          <a:endParaRPr lang="en-US"/>
        </a:p>
      </dgm:t>
    </dgm:pt>
    <dgm:pt modelId="{C1481F33-7670-49C6-91B9-D745D15F664D}" type="pres">
      <dgm:prSet presAssocID="{C0EF0994-DC68-4424-81C4-1A9369B4C786}" presName="Name0" presStyleCnt="0">
        <dgm:presLayoutVars>
          <dgm:chMax val="1"/>
          <dgm:dir/>
          <dgm:animLvl val="ctr"/>
          <dgm:resizeHandles val="exact"/>
        </dgm:presLayoutVars>
      </dgm:prSet>
      <dgm:spPr/>
    </dgm:pt>
    <dgm:pt modelId="{046545E4-E60B-4586-BB01-ED605FD3FBB8}" type="pres">
      <dgm:prSet presAssocID="{937BBFB0-3521-4363-AAF6-416F44471BA5}" presName="centerShape" presStyleLbl="node0" presStyleIdx="0" presStyleCnt="1"/>
      <dgm:spPr/>
    </dgm:pt>
    <dgm:pt modelId="{E04C67C1-D7DC-4349-BAC7-AA02F2600A42}" type="pres">
      <dgm:prSet presAssocID="{74D564FD-72B9-47AF-8C38-D9AAF17F52A3}" presName="parTrans" presStyleLbl="sibTrans2D1" presStyleIdx="0" presStyleCnt="6"/>
      <dgm:spPr/>
    </dgm:pt>
    <dgm:pt modelId="{9E0A7296-7B15-4DAD-B893-5B6B0BC9C9BE}" type="pres">
      <dgm:prSet presAssocID="{74D564FD-72B9-47AF-8C38-D9AAF17F52A3}" presName="connectorText" presStyleLbl="sibTrans2D1" presStyleIdx="0" presStyleCnt="6"/>
      <dgm:spPr/>
    </dgm:pt>
    <dgm:pt modelId="{286F309C-6675-4007-A388-2A3FF51110A2}" type="pres">
      <dgm:prSet presAssocID="{A14AD950-C876-4601-87BD-CCD33A7DF59C}" presName="node" presStyleLbl="node1" presStyleIdx="0" presStyleCnt="6" custRadScaleRad="96171" custRadScaleInc="458">
        <dgm:presLayoutVars>
          <dgm:bulletEnabled val="1"/>
        </dgm:presLayoutVars>
      </dgm:prSet>
      <dgm:spPr/>
    </dgm:pt>
    <dgm:pt modelId="{A4AAC265-EBD9-42D1-A78E-8125624EA792}" type="pres">
      <dgm:prSet presAssocID="{94A89AA3-B65B-42B6-96C4-D3A7ACB59DBF}" presName="parTrans" presStyleLbl="sibTrans2D1" presStyleIdx="1" presStyleCnt="6"/>
      <dgm:spPr/>
    </dgm:pt>
    <dgm:pt modelId="{0DEDA21E-2B62-4D6E-B196-2AA864B0ED9C}" type="pres">
      <dgm:prSet presAssocID="{94A89AA3-B65B-42B6-96C4-D3A7ACB59DBF}" presName="connectorText" presStyleLbl="sibTrans2D1" presStyleIdx="1" presStyleCnt="6"/>
      <dgm:spPr/>
    </dgm:pt>
    <dgm:pt modelId="{AF7218CF-A3BC-43B2-A9AF-07126ABEBA40}" type="pres">
      <dgm:prSet presAssocID="{5964E269-E7ED-4ED0-8C9A-56D8C8D88A86}" presName="node" presStyleLbl="node1" presStyleIdx="1" presStyleCnt="6">
        <dgm:presLayoutVars>
          <dgm:bulletEnabled val="1"/>
        </dgm:presLayoutVars>
      </dgm:prSet>
      <dgm:spPr/>
    </dgm:pt>
    <dgm:pt modelId="{7FB81705-BC15-4607-BC61-B356863E65B7}" type="pres">
      <dgm:prSet presAssocID="{8D8AC387-1C65-4E78-8B6D-A726B1FF3866}" presName="parTrans" presStyleLbl="sibTrans2D1" presStyleIdx="2" presStyleCnt="6"/>
      <dgm:spPr/>
    </dgm:pt>
    <dgm:pt modelId="{8AB2B1CA-690C-4301-BFA5-7049A3973107}" type="pres">
      <dgm:prSet presAssocID="{8D8AC387-1C65-4E78-8B6D-A726B1FF3866}" presName="connectorText" presStyleLbl="sibTrans2D1" presStyleIdx="2" presStyleCnt="6"/>
      <dgm:spPr/>
    </dgm:pt>
    <dgm:pt modelId="{15C52B30-6807-4A38-B736-AC8BE2FEA07F}" type="pres">
      <dgm:prSet presAssocID="{C46C5384-D38B-4683-B1EB-8ACC4D56FF27}" presName="node" presStyleLbl="node1" presStyleIdx="2" presStyleCnt="6">
        <dgm:presLayoutVars>
          <dgm:bulletEnabled val="1"/>
        </dgm:presLayoutVars>
      </dgm:prSet>
      <dgm:spPr/>
    </dgm:pt>
    <dgm:pt modelId="{52E784E0-0517-4592-BCA9-237B1F4860F6}" type="pres">
      <dgm:prSet presAssocID="{BA92F7A9-9DAB-4F2D-BA4D-2228C556ADCF}" presName="parTrans" presStyleLbl="sibTrans2D1" presStyleIdx="3" presStyleCnt="6"/>
      <dgm:spPr/>
    </dgm:pt>
    <dgm:pt modelId="{5812D030-07D5-4F03-BF22-86955FB2FCA8}" type="pres">
      <dgm:prSet presAssocID="{BA92F7A9-9DAB-4F2D-BA4D-2228C556ADCF}" presName="connectorText" presStyleLbl="sibTrans2D1" presStyleIdx="3" presStyleCnt="6"/>
      <dgm:spPr/>
    </dgm:pt>
    <dgm:pt modelId="{22B23F85-74B6-4BB0-98AC-D5492E7CF56E}" type="pres">
      <dgm:prSet presAssocID="{746EBFBB-1BD9-4265-BBF4-58A7DC998024}" presName="node" presStyleLbl="node1" presStyleIdx="3" presStyleCnt="6" custRadScaleRad="85607" custRadScaleInc="-2945">
        <dgm:presLayoutVars>
          <dgm:bulletEnabled val="1"/>
        </dgm:presLayoutVars>
      </dgm:prSet>
      <dgm:spPr/>
    </dgm:pt>
    <dgm:pt modelId="{BC4446AF-365E-49EF-B1E2-2F8F11666EEF}" type="pres">
      <dgm:prSet presAssocID="{95018B49-F26A-4C54-AAD1-6B9815DBC27E}" presName="parTrans" presStyleLbl="sibTrans2D1" presStyleIdx="4" presStyleCnt="6"/>
      <dgm:spPr/>
    </dgm:pt>
    <dgm:pt modelId="{DE461F85-4A9F-43C4-80F0-D8CA69A69BB2}" type="pres">
      <dgm:prSet presAssocID="{95018B49-F26A-4C54-AAD1-6B9815DBC27E}" presName="connectorText" presStyleLbl="sibTrans2D1" presStyleIdx="4" presStyleCnt="6"/>
      <dgm:spPr/>
    </dgm:pt>
    <dgm:pt modelId="{FDCD9E44-CD5B-4B12-A586-E5876F5D5E78}" type="pres">
      <dgm:prSet presAssocID="{E9AC621F-964B-4E27-BFE0-8E1A4C5C2404}" presName="node" presStyleLbl="node1" presStyleIdx="4" presStyleCnt="6">
        <dgm:presLayoutVars>
          <dgm:bulletEnabled val="1"/>
        </dgm:presLayoutVars>
      </dgm:prSet>
      <dgm:spPr/>
    </dgm:pt>
    <dgm:pt modelId="{BFD3C158-1E43-4888-B05E-2A6DE28E314F}" type="pres">
      <dgm:prSet presAssocID="{F2D562CE-231A-4F24-BE93-2EE1B3971BB5}" presName="parTrans" presStyleLbl="sibTrans2D1" presStyleIdx="5" presStyleCnt="6"/>
      <dgm:spPr/>
    </dgm:pt>
    <dgm:pt modelId="{57253547-5520-45B7-9801-CCECEBF18209}" type="pres">
      <dgm:prSet presAssocID="{F2D562CE-231A-4F24-BE93-2EE1B3971BB5}" presName="connectorText" presStyleLbl="sibTrans2D1" presStyleIdx="5" presStyleCnt="6"/>
      <dgm:spPr/>
    </dgm:pt>
    <dgm:pt modelId="{D1D534D2-2C57-470F-98C4-402B5A9557BF}" type="pres">
      <dgm:prSet presAssocID="{E2CF9FF3-54DD-4D61-9E7D-5B7502346FF2}" presName="node" presStyleLbl="node1" presStyleIdx="5" presStyleCnt="6">
        <dgm:presLayoutVars>
          <dgm:bulletEnabled val="1"/>
        </dgm:presLayoutVars>
      </dgm:prSet>
      <dgm:spPr/>
    </dgm:pt>
  </dgm:ptLst>
  <dgm:cxnLst>
    <dgm:cxn modelId="{FD3D0C0E-6209-4FC9-928C-422648117C55}" type="presOf" srcId="{E9AC621F-964B-4E27-BFE0-8E1A4C5C2404}" destId="{FDCD9E44-CD5B-4B12-A586-E5876F5D5E78}" srcOrd="0" destOrd="0" presId="urn:microsoft.com/office/officeart/2005/8/layout/radial5"/>
    <dgm:cxn modelId="{66CCD613-14A6-4F2D-8451-DD6245376EF1}" type="presOf" srcId="{BA92F7A9-9DAB-4F2D-BA4D-2228C556ADCF}" destId="{52E784E0-0517-4592-BCA9-237B1F4860F6}" srcOrd="0" destOrd="0" presId="urn:microsoft.com/office/officeart/2005/8/layout/radial5"/>
    <dgm:cxn modelId="{F70D2C18-D2CC-4976-9DB4-D86A668B9CBE}" type="presOf" srcId="{937BBFB0-3521-4363-AAF6-416F44471BA5}" destId="{046545E4-E60B-4586-BB01-ED605FD3FBB8}" srcOrd="0" destOrd="0" presId="urn:microsoft.com/office/officeart/2005/8/layout/radial5"/>
    <dgm:cxn modelId="{DDEFC526-AA73-444E-86D4-725C523620E2}" type="presOf" srcId="{746EBFBB-1BD9-4265-BBF4-58A7DC998024}" destId="{22B23F85-74B6-4BB0-98AC-D5492E7CF56E}" srcOrd="0" destOrd="0" presId="urn:microsoft.com/office/officeart/2005/8/layout/radial5"/>
    <dgm:cxn modelId="{AE5C6129-583F-40C8-953C-5F938E0BB274}" type="presOf" srcId="{E2CF9FF3-54DD-4D61-9E7D-5B7502346FF2}" destId="{D1D534D2-2C57-470F-98C4-402B5A9557BF}" srcOrd="0" destOrd="0" presId="urn:microsoft.com/office/officeart/2005/8/layout/radial5"/>
    <dgm:cxn modelId="{1A23B62D-6322-4516-A534-D26E9B434677}" type="presOf" srcId="{8D8AC387-1C65-4E78-8B6D-A726B1FF3866}" destId="{8AB2B1CA-690C-4301-BFA5-7049A3973107}" srcOrd="1" destOrd="0" presId="urn:microsoft.com/office/officeart/2005/8/layout/radial5"/>
    <dgm:cxn modelId="{2A0A6B38-AE11-4E9E-AAFB-8C63E321EACA}" type="presOf" srcId="{C46C5384-D38B-4683-B1EB-8ACC4D56FF27}" destId="{15C52B30-6807-4A38-B736-AC8BE2FEA07F}" srcOrd="0" destOrd="0" presId="urn:microsoft.com/office/officeart/2005/8/layout/radial5"/>
    <dgm:cxn modelId="{6BEA9A61-8EB6-43A5-90C0-9B5725F726AD}" srcId="{937BBFB0-3521-4363-AAF6-416F44471BA5}" destId="{5964E269-E7ED-4ED0-8C9A-56D8C8D88A86}" srcOrd="1" destOrd="0" parTransId="{94A89AA3-B65B-42B6-96C4-D3A7ACB59DBF}" sibTransId="{2A6FBF24-ED67-409F-9575-485718E80708}"/>
    <dgm:cxn modelId="{39703F49-B309-4F8B-8AAE-8C2504F16D7C}" srcId="{C0EF0994-DC68-4424-81C4-1A9369B4C786}" destId="{937BBFB0-3521-4363-AAF6-416F44471BA5}" srcOrd="0" destOrd="0" parTransId="{7DA36096-CCDC-40AF-9F6A-33E5646CCF69}" sibTransId="{098B1D74-97E0-4079-836B-416A36330F61}"/>
    <dgm:cxn modelId="{3EE04F69-F7E7-4D16-AEDC-7C61E1ED087C}" type="presOf" srcId="{C0EF0994-DC68-4424-81C4-1A9369B4C786}" destId="{C1481F33-7670-49C6-91B9-D745D15F664D}" srcOrd="0" destOrd="0" presId="urn:microsoft.com/office/officeart/2005/8/layout/radial5"/>
    <dgm:cxn modelId="{35C3264F-120A-4A73-A346-7773ABBB8F19}" type="presOf" srcId="{74D564FD-72B9-47AF-8C38-D9AAF17F52A3}" destId="{E04C67C1-D7DC-4349-BAC7-AA02F2600A42}" srcOrd="0" destOrd="0" presId="urn:microsoft.com/office/officeart/2005/8/layout/radial5"/>
    <dgm:cxn modelId="{A947304F-B33F-434F-A0ED-6C9B3D2CA8FE}" type="presOf" srcId="{74D564FD-72B9-47AF-8C38-D9AAF17F52A3}" destId="{9E0A7296-7B15-4DAD-B893-5B6B0BC9C9BE}" srcOrd="1" destOrd="0" presId="urn:microsoft.com/office/officeart/2005/8/layout/radial5"/>
    <dgm:cxn modelId="{64B37854-98C5-4F69-B232-4E40D0B45A95}" type="presOf" srcId="{BA92F7A9-9DAB-4F2D-BA4D-2228C556ADCF}" destId="{5812D030-07D5-4F03-BF22-86955FB2FCA8}" srcOrd="1" destOrd="0" presId="urn:microsoft.com/office/officeart/2005/8/layout/radial5"/>
    <dgm:cxn modelId="{540BDF95-E1A2-44A6-84FA-14A8CA416388}" type="presOf" srcId="{F2D562CE-231A-4F24-BE93-2EE1B3971BB5}" destId="{BFD3C158-1E43-4888-B05E-2A6DE28E314F}" srcOrd="0" destOrd="0" presId="urn:microsoft.com/office/officeart/2005/8/layout/radial5"/>
    <dgm:cxn modelId="{B414C19A-901F-4A76-8664-1BB4AA9879CE}" srcId="{937BBFB0-3521-4363-AAF6-416F44471BA5}" destId="{C46C5384-D38B-4683-B1EB-8ACC4D56FF27}" srcOrd="2" destOrd="0" parTransId="{8D8AC387-1C65-4E78-8B6D-A726B1FF3866}" sibTransId="{BA48D645-2FB7-436D-893C-17710786A1B9}"/>
    <dgm:cxn modelId="{A8D6B0A2-986A-490B-9CC0-CC965E623CFB}" srcId="{937BBFB0-3521-4363-AAF6-416F44471BA5}" destId="{E2CF9FF3-54DD-4D61-9E7D-5B7502346FF2}" srcOrd="5" destOrd="0" parTransId="{F2D562CE-231A-4F24-BE93-2EE1B3971BB5}" sibTransId="{022BF531-F780-4B32-BC8C-1B543461FFA0}"/>
    <dgm:cxn modelId="{FD64ADA8-F03E-4222-944E-5801790B7811}" type="presOf" srcId="{8D8AC387-1C65-4E78-8B6D-A726B1FF3866}" destId="{7FB81705-BC15-4607-BC61-B356863E65B7}" srcOrd="0" destOrd="0" presId="urn:microsoft.com/office/officeart/2005/8/layout/radial5"/>
    <dgm:cxn modelId="{44C644B3-991B-4E7E-B0C5-B0FC33F59588}" srcId="{937BBFB0-3521-4363-AAF6-416F44471BA5}" destId="{746EBFBB-1BD9-4265-BBF4-58A7DC998024}" srcOrd="3" destOrd="0" parTransId="{BA92F7A9-9DAB-4F2D-BA4D-2228C556ADCF}" sibTransId="{C0FC7F4F-D663-4012-A71D-A8ABFD97D9D3}"/>
    <dgm:cxn modelId="{2146A0B4-41B3-4F13-B6F5-059A44F7DC6D}" srcId="{937BBFB0-3521-4363-AAF6-416F44471BA5}" destId="{A14AD950-C876-4601-87BD-CCD33A7DF59C}" srcOrd="0" destOrd="0" parTransId="{74D564FD-72B9-47AF-8C38-D9AAF17F52A3}" sibTransId="{2C9F9A0C-F8F7-4D13-82B6-D5383D75147D}"/>
    <dgm:cxn modelId="{9CBB89BA-19D6-42B3-B2F9-82825D88BEDF}" type="presOf" srcId="{5964E269-E7ED-4ED0-8C9A-56D8C8D88A86}" destId="{AF7218CF-A3BC-43B2-A9AF-07126ABEBA40}" srcOrd="0" destOrd="0" presId="urn:microsoft.com/office/officeart/2005/8/layout/radial5"/>
    <dgm:cxn modelId="{0CD4C6BE-A084-402C-8F36-EB8217D85205}" type="presOf" srcId="{94A89AA3-B65B-42B6-96C4-D3A7ACB59DBF}" destId="{A4AAC265-EBD9-42D1-A78E-8125624EA792}" srcOrd="0" destOrd="0" presId="urn:microsoft.com/office/officeart/2005/8/layout/radial5"/>
    <dgm:cxn modelId="{B83D74C9-4FC1-434E-93EF-D71E267FD5E2}" type="presOf" srcId="{95018B49-F26A-4C54-AAD1-6B9815DBC27E}" destId="{DE461F85-4A9F-43C4-80F0-D8CA69A69BB2}" srcOrd="1" destOrd="0" presId="urn:microsoft.com/office/officeart/2005/8/layout/radial5"/>
    <dgm:cxn modelId="{D4AF37CC-8507-44E4-ACC5-A8FFD5696D3E}" srcId="{937BBFB0-3521-4363-AAF6-416F44471BA5}" destId="{E9AC621F-964B-4E27-BFE0-8E1A4C5C2404}" srcOrd="4" destOrd="0" parTransId="{95018B49-F26A-4C54-AAD1-6B9815DBC27E}" sibTransId="{AB60DBAB-311E-4121-AC55-228D835CE0B0}"/>
    <dgm:cxn modelId="{E5C7EBE1-0AA7-4479-9087-0C2782167349}" type="presOf" srcId="{94A89AA3-B65B-42B6-96C4-D3A7ACB59DBF}" destId="{0DEDA21E-2B62-4D6E-B196-2AA864B0ED9C}" srcOrd="1" destOrd="0" presId="urn:microsoft.com/office/officeart/2005/8/layout/radial5"/>
    <dgm:cxn modelId="{4F605DF1-A55C-40D4-9E40-218F1DC731E4}" type="presOf" srcId="{F2D562CE-231A-4F24-BE93-2EE1B3971BB5}" destId="{57253547-5520-45B7-9801-CCECEBF18209}" srcOrd="1" destOrd="0" presId="urn:microsoft.com/office/officeart/2005/8/layout/radial5"/>
    <dgm:cxn modelId="{3921EAF7-F86E-463B-AAE9-FB492DD9DA91}" type="presOf" srcId="{A14AD950-C876-4601-87BD-CCD33A7DF59C}" destId="{286F309C-6675-4007-A388-2A3FF51110A2}" srcOrd="0" destOrd="0" presId="urn:microsoft.com/office/officeart/2005/8/layout/radial5"/>
    <dgm:cxn modelId="{762710F9-444C-4242-BB84-2CDCF023AA6F}" type="presOf" srcId="{95018B49-F26A-4C54-AAD1-6B9815DBC27E}" destId="{BC4446AF-365E-49EF-B1E2-2F8F11666EEF}" srcOrd="0" destOrd="0" presId="urn:microsoft.com/office/officeart/2005/8/layout/radial5"/>
    <dgm:cxn modelId="{73B38FA7-E2CE-409F-B888-DDDD97AAD20C}" type="presParOf" srcId="{C1481F33-7670-49C6-91B9-D745D15F664D}" destId="{046545E4-E60B-4586-BB01-ED605FD3FBB8}" srcOrd="0" destOrd="0" presId="urn:microsoft.com/office/officeart/2005/8/layout/radial5"/>
    <dgm:cxn modelId="{4ED547BF-9FA3-42D3-94C8-47F914BA9CF7}" type="presParOf" srcId="{C1481F33-7670-49C6-91B9-D745D15F664D}" destId="{E04C67C1-D7DC-4349-BAC7-AA02F2600A42}" srcOrd="1" destOrd="0" presId="urn:microsoft.com/office/officeart/2005/8/layout/radial5"/>
    <dgm:cxn modelId="{359079B4-5D2A-4B12-A24D-D96C5289E4AB}" type="presParOf" srcId="{E04C67C1-D7DC-4349-BAC7-AA02F2600A42}" destId="{9E0A7296-7B15-4DAD-B893-5B6B0BC9C9BE}" srcOrd="0" destOrd="0" presId="urn:microsoft.com/office/officeart/2005/8/layout/radial5"/>
    <dgm:cxn modelId="{F030EC5C-4223-4B83-89D6-0F84B4804B05}" type="presParOf" srcId="{C1481F33-7670-49C6-91B9-D745D15F664D}" destId="{286F309C-6675-4007-A388-2A3FF51110A2}" srcOrd="2" destOrd="0" presId="urn:microsoft.com/office/officeart/2005/8/layout/radial5"/>
    <dgm:cxn modelId="{30AEE1AA-0F22-47F9-81A3-87114AA616CF}" type="presParOf" srcId="{C1481F33-7670-49C6-91B9-D745D15F664D}" destId="{A4AAC265-EBD9-42D1-A78E-8125624EA792}" srcOrd="3" destOrd="0" presId="urn:microsoft.com/office/officeart/2005/8/layout/radial5"/>
    <dgm:cxn modelId="{019B0FAA-999A-47C8-A70C-35C1360DF3B8}" type="presParOf" srcId="{A4AAC265-EBD9-42D1-A78E-8125624EA792}" destId="{0DEDA21E-2B62-4D6E-B196-2AA864B0ED9C}" srcOrd="0" destOrd="0" presId="urn:microsoft.com/office/officeart/2005/8/layout/radial5"/>
    <dgm:cxn modelId="{2B0A7E79-29B7-4B34-A19F-CE09B9D3E048}" type="presParOf" srcId="{C1481F33-7670-49C6-91B9-D745D15F664D}" destId="{AF7218CF-A3BC-43B2-A9AF-07126ABEBA40}" srcOrd="4" destOrd="0" presId="urn:microsoft.com/office/officeart/2005/8/layout/radial5"/>
    <dgm:cxn modelId="{A1D491DB-056D-4F9B-94AA-24BDFE0668EA}" type="presParOf" srcId="{C1481F33-7670-49C6-91B9-D745D15F664D}" destId="{7FB81705-BC15-4607-BC61-B356863E65B7}" srcOrd="5" destOrd="0" presId="urn:microsoft.com/office/officeart/2005/8/layout/radial5"/>
    <dgm:cxn modelId="{E3754120-2E26-4DD3-982D-995E1C1A9F31}" type="presParOf" srcId="{7FB81705-BC15-4607-BC61-B356863E65B7}" destId="{8AB2B1CA-690C-4301-BFA5-7049A3973107}" srcOrd="0" destOrd="0" presId="urn:microsoft.com/office/officeart/2005/8/layout/radial5"/>
    <dgm:cxn modelId="{20914728-1AA5-406E-8163-B36FC0368E47}" type="presParOf" srcId="{C1481F33-7670-49C6-91B9-D745D15F664D}" destId="{15C52B30-6807-4A38-B736-AC8BE2FEA07F}" srcOrd="6" destOrd="0" presId="urn:microsoft.com/office/officeart/2005/8/layout/radial5"/>
    <dgm:cxn modelId="{03C2A321-ED66-4CFC-8CCA-6344AE5CB604}" type="presParOf" srcId="{C1481F33-7670-49C6-91B9-D745D15F664D}" destId="{52E784E0-0517-4592-BCA9-237B1F4860F6}" srcOrd="7" destOrd="0" presId="urn:microsoft.com/office/officeart/2005/8/layout/radial5"/>
    <dgm:cxn modelId="{3F0DDB58-11D2-4DE8-995B-A59A058B9C13}" type="presParOf" srcId="{52E784E0-0517-4592-BCA9-237B1F4860F6}" destId="{5812D030-07D5-4F03-BF22-86955FB2FCA8}" srcOrd="0" destOrd="0" presId="urn:microsoft.com/office/officeart/2005/8/layout/radial5"/>
    <dgm:cxn modelId="{B30D1399-00EA-407E-9621-96938ADC5BC9}" type="presParOf" srcId="{C1481F33-7670-49C6-91B9-D745D15F664D}" destId="{22B23F85-74B6-4BB0-98AC-D5492E7CF56E}" srcOrd="8" destOrd="0" presId="urn:microsoft.com/office/officeart/2005/8/layout/radial5"/>
    <dgm:cxn modelId="{274888A9-0442-4EA6-B2F4-2ABB0E27DFFB}" type="presParOf" srcId="{C1481F33-7670-49C6-91B9-D745D15F664D}" destId="{BC4446AF-365E-49EF-B1E2-2F8F11666EEF}" srcOrd="9" destOrd="0" presId="urn:microsoft.com/office/officeart/2005/8/layout/radial5"/>
    <dgm:cxn modelId="{5FAEE028-ED72-4A55-9A48-4EF0C844C9CF}" type="presParOf" srcId="{BC4446AF-365E-49EF-B1E2-2F8F11666EEF}" destId="{DE461F85-4A9F-43C4-80F0-D8CA69A69BB2}" srcOrd="0" destOrd="0" presId="urn:microsoft.com/office/officeart/2005/8/layout/radial5"/>
    <dgm:cxn modelId="{F0957B8B-AB9C-434C-9654-C670318A9C92}" type="presParOf" srcId="{C1481F33-7670-49C6-91B9-D745D15F664D}" destId="{FDCD9E44-CD5B-4B12-A586-E5876F5D5E78}" srcOrd="10" destOrd="0" presId="urn:microsoft.com/office/officeart/2005/8/layout/radial5"/>
    <dgm:cxn modelId="{C94F2064-0B04-4287-AF91-7E3760FCD427}" type="presParOf" srcId="{C1481F33-7670-49C6-91B9-D745D15F664D}" destId="{BFD3C158-1E43-4888-B05E-2A6DE28E314F}" srcOrd="11" destOrd="0" presId="urn:microsoft.com/office/officeart/2005/8/layout/radial5"/>
    <dgm:cxn modelId="{1DDC0199-9D0F-4A27-A35B-BDB19C1DF512}" type="presParOf" srcId="{BFD3C158-1E43-4888-B05E-2A6DE28E314F}" destId="{57253547-5520-45B7-9801-CCECEBF18209}" srcOrd="0" destOrd="0" presId="urn:microsoft.com/office/officeart/2005/8/layout/radial5"/>
    <dgm:cxn modelId="{54939246-7731-413E-A614-D8768427060B}" type="presParOf" srcId="{C1481F33-7670-49C6-91B9-D745D15F664D}" destId="{D1D534D2-2C57-470F-98C4-402B5A9557BF}" srcOrd="12" destOrd="0" presId="urn:microsoft.com/office/officeart/2005/8/layout/radial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545E4-E60B-4586-BB01-ED605FD3FBB8}">
      <dsp:nvSpPr>
        <dsp:cNvPr id="0" name=""/>
        <dsp:cNvSpPr/>
      </dsp:nvSpPr>
      <dsp:spPr>
        <a:xfrm>
          <a:off x="2949866" y="1663991"/>
          <a:ext cx="1186867" cy="118686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Naloxone</a:t>
          </a:r>
        </a:p>
      </dsp:txBody>
      <dsp:txXfrm>
        <a:off x="3123679" y="1837804"/>
        <a:ext cx="839241" cy="839241"/>
      </dsp:txXfrm>
    </dsp:sp>
    <dsp:sp modelId="{E04C67C1-D7DC-4349-BAC7-AA02F2600A42}">
      <dsp:nvSpPr>
        <dsp:cNvPr id="0" name=""/>
        <dsp:cNvSpPr/>
      </dsp:nvSpPr>
      <dsp:spPr>
        <a:xfrm rot="16208244">
          <a:off x="3436308" y="1262931"/>
          <a:ext cx="217785" cy="40353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a:p>
      </dsp:txBody>
      <dsp:txXfrm>
        <a:off x="3468897" y="1376305"/>
        <a:ext cx="152450" cy="242120"/>
      </dsp:txXfrm>
    </dsp:sp>
    <dsp:sp modelId="{286F309C-6675-4007-A388-2A3FF51110A2}">
      <dsp:nvSpPr>
        <dsp:cNvPr id="0" name=""/>
        <dsp:cNvSpPr/>
      </dsp:nvSpPr>
      <dsp:spPr>
        <a:xfrm>
          <a:off x="2953698" y="66212"/>
          <a:ext cx="1186867" cy="1186867"/>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prescribers</a:t>
          </a:r>
        </a:p>
      </dsp:txBody>
      <dsp:txXfrm>
        <a:off x="3127511" y="240025"/>
        <a:ext cx="839241" cy="839241"/>
      </dsp:txXfrm>
    </dsp:sp>
    <dsp:sp modelId="{A4AAC265-EBD9-42D1-A78E-8125624EA792}">
      <dsp:nvSpPr>
        <dsp:cNvPr id="0" name=""/>
        <dsp:cNvSpPr/>
      </dsp:nvSpPr>
      <dsp:spPr>
        <a:xfrm rot="19800000">
          <a:off x="4130791" y="1643867"/>
          <a:ext cx="251501" cy="40353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a:p>
      </dsp:txBody>
      <dsp:txXfrm>
        <a:off x="4135845" y="1743437"/>
        <a:ext cx="176051" cy="242120"/>
      </dsp:txXfrm>
    </dsp:sp>
    <dsp:sp modelId="{AF7218CF-A3BC-43B2-A9AF-07126ABEBA40}">
      <dsp:nvSpPr>
        <dsp:cNvPr id="0" name=""/>
        <dsp:cNvSpPr/>
      </dsp:nvSpPr>
      <dsp:spPr>
        <a:xfrm>
          <a:off x="4388679" y="833292"/>
          <a:ext cx="1186867" cy="1186867"/>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pharmacies</a:t>
          </a:r>
        </a:p>
      </dsp:txBody>
      <dsp:txXfrm>
        <a:off x="4562492" y="1007105"/>
        <a:ext cx="839241" cy="839241"/>
      </dsp:txXfrm>
    </dsp:sp>
    <dsp:sp modelId="{7FB81705-BC15-4607-BC61-B356863E65B7}">
      <dsp:nvSpPr>
        <dsp:cNvPr id="0" name=""/>
        <dsp:cNvSpPr/>
      </dsp:nvSpPr>
      <dsp:spPr>
        <a:xfrm rot="1800000">
          <a:off x="4130791" y="2467448"/>
          <a:ext cx="251501" cy="40353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a:p>
      </dsp:txBody>
      <dsp:txXfrm>
        <a:off x="4135845" y="2529293"/>
        <a:ext cx="176051" cy="242120"/>
      </dsp:txXfrm>
    </dsp:sp>
    <dsp:sp modelId="{15C52B30-6807-4A38-B736-AC8BE2FEA07F}">
      <dsp:nvSpPr>
        <dsp:cNvPr id="0" name=""/>
        <dsp:cNvSpPr/>
      </dsp:nvSpPr>
      <dsp:spPr>
        <a:xfrm>
          <a:off x="4388679" y="2494690"/>
          <a:ext cx="1186867" cy="1186867"/>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first responders</a:t>
          </a:r>
        </a:p>
      </dsp:txBody>
      <dsp:txXfrm>
        <a:off x="4562492" y="2668503"/>
        <a:ext cx="839241" cy="839241"/>
      </dsp:txXfrm>
    </dsp:sp>
    <dsp:sp modelId="{52E784E0-0517-4592-BCA9-237B1F4860F6}">
      <dsp:nvSpPr>
        <dsp:cNvPr id="0" name=""/>
        <dsp:cNvSpPr/>
      </dsp:nvSpPr>
      <dsp:spPr>
        <a:xfrm rot="5346990">
          <a:off x="3491828" y="2763178"/>
          <a:ext cx="124765" cy="40353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a:p>
      </dsp:txBody>
      <dsp:txXfrm>
        <a:off x="3510254" y="2825173"/>
        <a:ext cx="87336" cy="242120"/>
      </dsp:txXfrm>
    </dsp:sp>
    <dsp:sp modelId="{22B23F85-74B6-4BB0-98AC-D5492E7CF56E}">
      <dsp:nvSpPr>
        <dsp:cNvPr id="0" name=""/>
        <dsp:cNvSpPr/>
      </dsp:nvSpPr>
      <dsp:spPr>
        <a:xfrm>
          <a:off x="2971797" y="3086095"/>
          <a:ext cx="1186867" cy="1186867"/>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jails</a:t>
          </a:r>
        </a:p>
      </dsp:txBody>
      <dsp:txXfrm>
        <a:off x="3145610" y="3259908"/>
        <a:ext cx="839241" cy="839241"/>
      </dsp:txXfrm>
    </dsp:sp>
    <dsp:sp modelId="{BC4446AF-365E-49EF-B1E2-2F8F11666EEF}">
      <dsp:nvSpPr>
        <dsp:cNvPr id="0" name=""/>
        <dsp:cNvSpPr/>
      </dsp:nvSpPr>
      <dsp:spPr>
        <a:xfrm rot="9000000">
          <a:off x="2704307" y="2467448"/>
          <a:ext cx="251501" cy="40353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a:p>
      </dsp:txBody>
      <dsp:txXfrm rot="10800000">
        <a:off x="2774703" y="2529293"/>
        <a:ext cx="176051" cy="242120"/>
      </dsp:txXfrm>
    </dsp:sp>
    <dsp:sp modelId="{FDCD9E44-CD5B-4B12-A586-E5876F5D5E78}">
      <dsp:nvSpPr>
        <dsp:cNvPr id="0" name=""/>
        <dsp:cNvSpPr/>
      </dsp:nvSpPr>
      <dsp:spPr>
        <a:xfrm>
          <a:off x="1511053" y="2494690"/>
          <a:ext cx="1186867" cy="1186867"/>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other community settings</a:t>
          </a:r>
        </a:p>
      </dsp:txBody>
      <dsp:txXfrm>
        <a:off x="1684866" y="2668503"/>
        <a:ext cx="839241" cy="839241"/>
      </dsp:txXfrm>
    </dsp:sp>
    <dsp:sp modelId="{BFD3C158-1E43-4888-B05E-2A6DE28E314F}">
      <dsp:nvSpPr>
        <dsp:cNvPr id="0" name=""/>
        <dsp:cNvSpPr/>
      </dsp:nvSpPr>
      <dsp:spPr>
        <a:xfrm rot="12600000">
          <a:off x="2704307" y="1643867"/>
          <a:ext cx="251501" cy="40353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a:p>
      </dsp:txBody>
      <dsp:txXfrm rot="10800000">
        <a:off x="2774703" y="1743437"/>
        <a:ext cx="176051" cy="242120"/>
      </dsp:txXfrm>
    </dsp:sp>
    <dsp:sp modelId="{D1D534D2-2C57-470F-98C4-402B5A9557BF}">
      <dsp:nvSpPr>
        <dsp:cNvPr id="0" name=""/>
        <dsp:cNvSpPr/>
      </dsp:nvSpPr>
      <dsp:spPr>
        <a:xfrm>
          <a:off x="1511053" y="833292"/>
          <a:ext cx="1186867" cy="1186867"/>
        </a:xfrm>
        <a:prstGeom prst="ellipse">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schools</a:t>
          </a:r>
        </a:p>
      </dsp:txBody>
      <dsp:txXfrm>
        <a:off x="1684866" y="1007105"/>
        <a:ext cx="839241" cy="83924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081D9-E76C-480A-81F6-3BAFA85C4377}" type="datetimeFigureOut">
              <a:rPr lang="en-US" smtClean="0"/>
              <a:t>8/15/2018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87148D-1220-4745-A66C-FAA04A16D8B8}" type="slidenum">
              <a:rPr lang="en-US" smtClean="0"/>
              <a:t>‹#›</a:t>
            </a:fld>
            <a:endParaRPr lang="en-US"/>
          </a:p>
        </p:txBody>
      </p:sp>
    </p:spTree>
    <p:extLst>
      <p:ext uri="{BB962C8B-B14F-4D97-AF65-F5344CB8AC3E}">
        <p14:creationId xmlns:p14="http://schemas.microsoft.com/office/powerpoint/2010/main" val="3667345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chcf.org/~/media/MEDIA%20LIBRARY%20Files/PDF/PDF%20W/PDF%20Why%20Health%20Plans%20Should%20Go%20to%20the%20MAT.pdf"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ncbi.nlm.nih.gov/pubmed/29396985"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1143000"/>
            <a:ext cx="4116388" cy="3086100"/>
          </a:xfrm>
        </p:spPr>
      </p:sp>
      <p:sp>
        <p:nvSpPr>
          <p:cNvPr id="3" name="Notes Placeholder 2"/>
          <p:cNvSpPr>
            <a:spLocks noGrp="1"/>
          </p:cNvSpPr>
          <p:nvPr>
            <p:ph type="body" idx="1"/>
          </p:nvPr>
        </p:nvSpPr>
        <p:spPr/>
        <p:txBody>
          <a:bodyPr/>
          <a:lstStyle/>
          <a:p>
            <a:r>
              <a:rPr lang="en-US" dirty="0"/>
              <a:t>Thank you for the invitation for this critical topic in California.</a:t>
            </a:r>
          </a:p>
          <a:p>
            <a:r>
              <a:rPr lang="en-US" dirty="0"/>
              <a:t>It has been an honor to work closely with Dr. Smith to tackle this pressing crisis.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87148D-1220-4745-A66C-FAA04A16D8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5763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US we don’t tend to punish diabetics – we accept that it is difficult to eat right, exercise and lose weight.  </a:t>
            </a:r>
          </a:p>
          <a:p>
            <a:r>
              <a:rPr lang="en-US" dirty="0"/>
              <a:t>Mastering addiction is even harder – yet we expect perfection.  </a:t>
            </a:r>
          </a:p>
          <a:p>
            <a:r>
              <a:rPr lang="en-US" dirty="0"/>
              <a:t>Binge on Krispy Kremes and your provider says, okay, let’s keep working on this.  Have one slip up with a drug and what do you lose?</a:t>
            </a:r>
          </a:p>
          <a:p>
            <a:endParaRPr lang="en-US" dirty="0"/>
          </a:p>
          <a:p>
            <a:r>
              <a:rPr lang="en-US" dirty="0"/>
              <a:t>By identity --  think about what it means to be one year sober, two years sober in 12-step culture.  If you make a slip you lose that entire identity of being in recovery – all those years are lost – and you go back to day one.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24EA27-A160-49F5-A606-3AF68EBEF7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5616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dashboard also has </a:t>
            </a:r>
            <a:r>
              <a:rPr lang="en-US" dirty="0" err="1"/>
              <a:t>Bup</a:t>
            </a:r>
            <a:r>
              <a:rPr lang="en-US" dirty="0"/>
              <a:t> </a:t>
            </a:r>
            <a:r>
              <a:rPr lang="en-US" dirty="0" err="1"/>
              <a:t>rx</a:t>
            </a:r>
            <a:r>
              <a:rPr lang="en-US" dirty="0"/>
              <a:t>. We don’t have easy ways to track access to ALL addiction treatment, but buprenorphine prescribing is easily available in our on-line state dashboard, and we are going in the right direction.  </a:t>
            </a:r>
          </a:p>
        </p:txBody>
      </p:sp>
      <p:sp>
        <p:nvSpPr>
          <p:cNvPr id="4" name="Slide Number Placeholder 3"/>
          <p:cNvSpPr>
            <a:spLocks noGrp="1"/>
          </p:cNvSpPr>
          <p:nvPr>
            <p:ph type="sldNum" sz="quarter" idx="10"/>
          </p:nvPr>
        </p:nvSpPr>
        <p:spPr/>
        <p:txBody>
          <a:bodyPr/>
          <a:lstStyle/>
          <a:p>
            <a:fld id="{2B24EA27-A160-49F5-A606-3AF68EBEF712}" type="slidenum">
              <a:rPr lang="en-US" smtClean="0"/>
              <a:pPr/>
              <a:t>26</a:t>
            </a:fld>
            <a:endParaRPr lang="en-US" dirty="0"/>
          </a:p>
        </p:txBody>
      </p:sp>
    </p:spTree>
    <p:extLst>
      <p:ext uri="{BB962C8B-B14F-4D97-AF65-F5344CB8AC3E}">
        <p14:creationId xmlns:p14="http://schemas.microsoft.com/office/powerpoint/2010/main" val="880956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5190" y="4560570"/>
            <a:ext cx="6147805" cy="4320540"/>
          </a:xfrm>
        </p:spPr>
        <p:txBody>
          <a:bodyPr/>
          <a:lstStyle/>
          <a:p>
            <a:r>
              <a:rPr lang="en-US" sz="1000" b="1" dirty="0"/>
              <a:t>Reference for table</a:t>
            </a:r>
            <a:r>
              <a:rPr lang="en-US" sz="1000" dirty="0"/>
              <a:t>: Health Management Associates, Why Health Plans Should go to the MAT in the Fight Against Opioid Addiction:. Table on page 6, with multiple references.</a:t>
            </a:r>
            <a:r>
              <a:rPr lang="en-US" sz="1000" dirty="0">
                <a:hlinkClick r:id="rId3"/>
              </a:rPr>
              <a:t> http://www.chcf.org/~/media/MEDIA%20LIBRARY%20Files/PDF/PDF%20W/PDF%20Why%20Health%20Plans%20Should%20Go%20to%20the%20MAT.pdf</a:t>
            </a:r>
            <a:endParaRPr lang="en-US" sz="1000" dirty="0"/>
          </a:p>
          <a:p>
            <a:endParaRPr lang="en-US" sz="1000" dirty="0"/>
          </a:p>
          <a:p>
            <a:r>
              <a:rPr lang="en-US" sz="1000" dirty="0"/>
              <a:t>The Vivitrol estimate adjusted up to 31%, based on this recently published meta-analysis:</a:t>
            </a:r>
          </a:p>
          <a:p>
            <a:r>
              <a:rPr lang="en-US" sz="1000" i="1" dirty="0"/>
              <a:t>Jarvis, et. Al., Extended-release injectable naltrexone for opioid use disorder: A systematic review,</a:t>
            </a:r>
            <a:r>
              <a:rPr lang="en-US" sz="1000" i="1" u="sng" dirty="0">
                <a:hlinkClick r:id="rId4" tooltip="Addiction (Abingdon, England)."/>
              </a:rPr>
              <a:t> Addiction.</a:t>
            </a:r>
            <a:r>
              <a:rPr lang="en-US" sz="1000" i="1" dirty="0"/>
              <a:t> 2018 Feb 3. </a:t>
            </a:r>
            <a:r>
              <a:rPr lang="en-US" sz="1000" i="1" dirty="0" err="1"/>
              <a:t>doi</a:t>
            </a:r>
            <a:r>
              <a:rPr lang="en-US" sz="1000" i="1" dirty="0"/>
              <a:t>: 10.1111/add.14180. </a:t>
            </a:r>
            <a:r>
              <a:rPr lang="en-US" sz="1000" dirty="0"/>
              <a:t>Quotes below are from this paper (emphasis added):</a:t>
            </a:r>
          </a:p>
          <a:p>
            <a:endParaRPr lang="en-US" sz="1000" i="1" dirty="0"/>
          </a:p>
          <a:p>
            <a:r>
              <a:rPr lang="en-US" sz="1000" dirty="0"/>
              <a:t>“Longer adherence rates (13 and 19 months) were reported in a study from Russia (56), which showed that individuals who completed 6 months of XR-NTX or placebo treatment in a previous study (27) adhered continuously the following year at rates of 58.2% and 68.1%, respectively (</a:t>
            </a:r>
            <a:r>
              <a:rPr lang="en-US" sz="1000" b="1" dirty="0"/>
              <a:t>31.0% and </a:t>
            </a:r>
            <a:r>
              <a:rPr lang="en-US" sz="1000" dirty="0"/>
              <a:t>25.8% </a:t>
            </a:r>
            <a:r>
              <a:rPr lang="en-US" sz="1000" b="1" dirty="0"/>
              <a:t>of the original samples, </a:t>
            </a:r>
            <a:r>
              <a:rPr lang="en-US" sz="1000" dirty="0"/>
              <a:t>respectively).”</a:t>
            </a:r>
          </a:p>
          <a:p>
            <a:endParaRPr lang="en-US" sz="1000" dirty="0"/>
          </a:p>
          <a:p>
            <a:r>
              <a:rPr lang="en-US" sz="1000" dirty="0"/>
              <a:t>Jarvis reports a study of health care professionals showed 55% retention at 12 months, but n was small (49 total in study) and not representative of a general population (included only professionals).</a:t>
            </a:r>
          </a:p>
          <a:p>
            <a:endParaRPr lang="en-US" sz="1000" dirty="0"/>
          </a:p>
          <a:p>
            <a:r>
              <a:rPr lang="en-US" sz="1000" dirty="0"/>
              <a:t>“Seven retrospective studies reported adherence outcomes (22, 58-63) (Table 4). Observation periods were generally around 6 months long. The decline in adherence rates over time varied, but were less than 50% by the third injection (pooled estimate [95% CI] = 46.3% [27.0%-66.7%]; Figure 3</a:t>
            </a:r>
            <a:r>
              <a:rPr lang="en-US" sz="1000" b="1" dirty="0"/>
              <a:t>). Fewer than 10% of participants adhered to XR-NTX through their sixth injection</a:t>
            </a:r>
            <a:r>
              <a:rPr lang="en-US" sz="1000" dirty="0"/>
              <a:t> (pooled estimate [95% CI] = 10.5% [4.6%-22.4%]. …Because the effects of XR-NTX on opioid use have been shown not to persist once discontinued (28), future research should include longer measures of adherence, particularly in real-world settings. “</a:t>
            </a:r>
          </a:p>
        </p:txBody>
      </p:sp>
      <p:sp>
        <p:nvSpPr>
          <p:cNvPr id="4" name="Slide Number Placeholder 3"/>
          <p:cNvSpPr>
            <a:spLocks noGrp="1"/>
          </p:cNvSpPr>
          <p:nvPr>
            <p:ph type="sldNum" sz="quarter" idx="10"/>
          </p:nvPr>
        </p:nvSpPr>
        <p:spPr/>
        <p:txBody>
          <a:bodyPr/>
          <a:lstStyle/>
          <a:p>
            <a:fld id="{2B24EA27-A160-49F5-A606-3AF68EBEF712}" type="slidenum">
              <a:rPr lang="en-US" smtClean="0"/>
              <a:pPr/>
              <a:t>27</a:t>
            </a:fld>
            <a:endParaRPr lang="en-US" dirty="0"/>
          </a:p>
        </p:txBody>
      </p:sp>
    </p:spTree>
    <p:extLst>
      <p:ext uri="{BB962C8B-B14F-4D97-AF65-F5344CB8AC3E}">
        <p14:creationId xmlns:p14="http://schemas.microsoft.com/office/powerpoint/2010/main" val="3623735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24EA27-A160-49F5-A606-3AF68EBEF712}" type="slidenum">
              <a:rPr lang="en-US" smtClean="0"/>
              <a:pPr/>
              <a:t>28</a:t>
            </a:fld>
            <a:endParaRPr lang="en-US" dirty="0"/>
          </a:p>
        </p:txBody>
      </p:sp>
    </p:spTree>
    <p:extLst>
      <p:ext uri="{BB962C8B-B14F-4D97-AF65-F5344CB8AC3E}">
        <p14:creationId xmlns:p14="http://schemas.microsoft.com/office/powerpoint/2010/main" val="3641747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IT has been said this epidemic is the defining health crisis of our time.</a:t>
            </a:r>
          </a:p>
          <a:p>
            <a:endParaRPr lang="en-US" dirty="0"/>
          </a:p>
          <a:p>
            <a:r>
              <a:rPr lang="en-US" dirty="0"/>
              <a:t>There was another epidemic that looked like this one – death rates steadily rising, people stigmatized and blamed for their disease.</a:t>
            </a:r>
          </a:p>
          <a:p>
            <a:endParaRPr lang="en-US" dirty="0"/>
          </a:p>
          <a:p>
            <a:r>
              <a:rPr lang="en-US" dirty="0"/>
              <a:t>You may remember kids with AIDS were barred from schools, and misunderstanding about AIDS left many victims ostracized and alone.</a:t>
            </a:r>
          </a:p>
          <a:p>
            <a:endParaRPr lang="en-US" dirty="0"/>
          </a:p>
          <a:p>
            <a:r>
              <a:rPr lang="en-US" dirty="0"/>
              <a:t>But two things changed – wide availability of effective medications, and broad anti-stigma campaigns.  Rock Hudson and Magic Johnson brought the general public along to see AIDS as a disease, not a moral failing. </a:t>
            </a:r>
          </a:p>
          <a:p>
            <a:endParaRPr lang="en-US" dirty="0"/>
          </a:p>
          <a:p>
            <a:r>
              <a:rPr lang="en-US" dirty="0"/>
              <a:t>We need to do the same with opioid addiction: make effective treatment available everywhere, and reduce stigma. </a:t>
            </a:r>
          </a:p>
          <a:p>
            <a:r>
              <a:rPr lang="en-US" dirty="0"/>
              <a:t> </a:t>
            </a:r>
          </a:p>
          <a:p>
            <a:r>
              <a:rPr lang="en-US" dirty="0"/>
              <a:t>But there are multiple barriers to expanding access to MAT. When France eliminated all barriers, opioid deaths dropped 79% in 4 years – California is trying to do the same by making treatment available throughout our state – through hub and spoke models, and other efforts.  But it will be hard to achieve the results they saw in France:</a:t>
            </a:r>
          </a:p>
          <a:p>
            <a:r>
              <a:rPr lang="en-US" dirty="0"/>
              <a:t>-- France required insurance plans to pay more for primary care docs to treat addiction – while many insurance companies still have authorization barriers preventing easy access, requiring doctors and patients to go through unnecessary hurdles.</a:t>
            </a:r>
          </a:p>
          <a:p>
            <a:r>
              <a:rPr lang="en-US" dirty="0"/>
              <a:t>-- France eliminated training and waiver requirements, while those are still in place in the US</a:t>
            </a:r>
          </a:p>
        </p:txBody>
      </p:sp>
      <p:sp>
        <p:nvSpPr>
          <p:cNvPr id="4" name="Slide Number Placeholder 3"/>
          <p:cNvSpPr>
            <a:spLocks noGrp="1"/>
          </p:cNvSpPr>
          <p:nvPr>
            <p:ph type="sldNum" sz="quarter" idx="10"/>
          </p:nvPr>
        </p:nvSpPr>
        <p:spPr/>
        <p:txBody>
          <a:bodyPr/>
          <a:lstStyle/>
          <a:p>
            <a:fld id="{2B24EA27-A160-49F5-A606-3AF68EBEF712}" type="slidenum">
              <a:rPr lang="en-US" smtClean="0"/>
              <a:pPr/>
              <a:t>29</a:t>
            </a:fld>
            <a:endParaRPr lang="en-US" dirty="0"/>
          </a:p>
        </p:txBody>
      </p:sp>
    </p:spTree>
    <p:extLst>
      <p:ext uri="{BB962C8B-B14F-4D97-AF65-F5344CB8AC3E}">
        <p14:creationId xmlns:p14="http://schemas.microsoft.com/office/powerpoint/2010/main" val="3334854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EC19AC0C-2C2D-4120-844A-A0989F48658A}" type="slidenum">
              <a:rPr lang="en-US" altLang="en-US" smtClean="0"/>
              <a:pPr>
                <a:defRPr/>
              </a:pPr>
              <a:t>31</a:t>
            </a:fld>
            <a:endParaRPr lang="en-US" altLang="en-US"/>
          </a:p>
        </p:txBody>
      </p:sp>
    </p:spTree>
    <p:extLst>
      <p:ext uri="{BB962C8B-B14F-4D97-AF65-F5344CB8AC3E}">
        <p14:creationId xmlns:p14="http://schemas.microsoft.com/office/powerpoint/2010/main" val="2776294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future will we choose? We have a choice. This shows a model that was developed that played out 10 different scenarios for the future of the epidemic. Each line represents a different relative success of different strategies. Bad news and good news. The bad news is that if we don’t do anything we can expect a </a:t>
            </a:r>
            <a:r>
              <a:rPr lang="en-US" dirty="0" err="1"/>
              <a:t>continuos</a:t>
            </a:r>
            <a:r>
              <a:rPr lang="en-US" dirty="0"/>
              <a:t> acceleration. The top line. The most optimistic model, the bottom blue line, assumes that we’ve optimized multiple strategies. Safe prescribing, access to MAT, reduced stigma, drug take back, access to naloxone. </a:t>
            </a:r>
          </a:p>
          <a:p>
            <a:endParaRPr lang="en-US" dirty="0"/>
          </a:p>
        </p:txBody>
      </p:sp>
      <p:sp>
        <p:nvSpPr>
          <p:cNvPr id="4" name="Slide Number Placeholder 3"/>
          <p:cNvSpPr>
            <a:spLocks noGrp="1"/>
          </p:cNvSpPr>
          <p:nvPr>
            <p:ph type="sldNum" sz="quarter" idx="10"/>
          </p:nvPr>
        </p:nvSpPr>
        <p:spPr/>
        <p:txBody>
          <a:bodyPr/>
          <a:lstStyle/>
          <a:p>
            <a:pPr>
              <a:defRPr/>
            </a:pPr>
            <a:fld id="{EC19AC0C-2C2D-4120-844A-A0989F48658A}" type="slidenum">
              <a:rPr lang="en-US" altLang="en-US" smtClean="0"/>
              <a:pPr>
                <a:defRPr/>
              </a:pPr>
              <a:t>2</a:t>
            </a:fld>
            <a:endParaRPr lang="en-US" altLang="en-US"/>
          </a:p>
        </p:txBody>
      </p:sp>
    </p:spTree>
    <p:extLst>
      <p:ext uri="{BB962C8B-B14F-4D97-AF65-F5344CB8AC3E}">
        <p14:creationId xmlns:p14="http://schemas.microsoft.com/office/powerpoint/2010/main" val="1729619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Narrow" pitchFamily="34" charset="0"/>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a:defRPr>
                <a:solidFill>
                  <a:schemeClr val="tx1"/>
                </a:solidFill>
                <a:latin typeface="Calibri" pitchFamily="34" charset="0"/>
                <a:ea typeface="MS PGothic" pitchFamily="34" charset="-128"/>
              </a:defRPr>
            </a:lvl1pPr>
            <a:lvl2pPr marL="702756" indent="-270291" defTabSz="912983">
              <a:defRPr>
                <a:solidFill>
                  <a:schemeClr val="tx1"/>
                </a:solidFill>
                <a:latin typeface="Calibri" pitchFamily="34" charset="0"/>
                <a:ea typeface="MS PGothic" pitchFamily="34" charset="-128"/>
              </a:defRPr>
            </a:lvl2pPr>
            <a:lvl3pPr marL="1081164" indent="-216233" defTabSz="912983">
              <a:defRPr>
                <a:solidFill>
                  <a:schemeClr val="tx1"/>
                </a:solidFill>
                <a:latin typeface="Calibri" pitchFamily="34" charset="0"/>
                <a:ea typeface="MS PGothic" pitchFamily="34" charset="-128"/>
              </a:defRPr>
            </a:lvl3pPr>
            <a:lvl4pPr marL="1513629" indent="-216233" defTabSz="912983">
              <a:defRPr>
                <a:solidFill>
                  <a:schemeClr val="tx1"/>
                </a:solidFill>
                <a:latin typeface="Calibri" pitchFamily="34" charset="0"/>
                <a:ea typeface="MS PGothic" pitchFamily="34" charset="-128"/>
              </a:defRPr>
            </a:lvl4pPr>
            <a:lvl5pPr marL="1946095" indent="-216233" defTabSz="912983">
              <a:defRPr>
                <a:solidFill>
                  <a:schemeClr val="tx1"/>
                </a:solidFill>
                <a:latin typeface="Calibri" pitchFamily="34" charset="0"/>
                <a:ea typeface="MS PGothic" pitchFamily="34" charset="-128"/>
              </a:defRPr>
            </a:lvl5pPr>
            <a:lvl6pPr marL="2378560" indent="-216233" defTabSz="912983" eaLnBrk="0" fontAlgn="base" hangingPunct="0">
              <a:spcBef>
                <a:spcPct val="0"/>
              </a:spcBef>
              <a:spcAft>
                <a:spcPct val="0"/>
              </a:spcAft>
              <a:defRPr>
                <a:solidFill>
                  <a:schemeClr val="tx1"/>
                </a:solidFill>
                <a:latin typeface="Calibri" pitchFamily="34" charset="0"/>
                <a:ea typeface="MS PGothic" pitchFamily="34" charset="-128"/>
              </a:defRPr>
            </a:lvl6pPr>
            <a:lvl7pPr marL="2811026" indent="-216233" defTabSz="912983" eaLnBrk="0" fontAlgn="base" hangingPunct="0">
              <a:spcBef>
                <a:spcPct val="0"/>
              </a:spcBef>
              <a:spcAft>
                <a:spcPct val="0"/>
              </a:spcAft>
              <a:defRPr>
                <a:solidFill>
                  <a:schemeClr val="tx1"/>
                </a:solidFill>
                <a:latin typeface="Calibri" pitchFamily="34" charset="0"/>
                <a:ea typeface="MS PGothic" pitchFamily="34" charset="-128"/>
              </a:defRPr>
            </a:lvl7pPr>
            <a:lvl8pPr marL="3243491" indent="-216233" defTabSz="912983" eaLnBrk="0" fontAlgn="base" hangingPunct="0">
              <a:spcBef>
                <a:spcPct val="0"/>
              </a:spcBef>
              <a:spcAft>
                <a:spcPct val="0"/>
              </a:spcAft>
              <a:defRPr>
                <a:solidFill>
                  <a:schemeClr val="tx1"/>
                </a:solidFill>
                <a:latin typeface="Calibri" pitchFamily="34" charset="0"/>
                <a:ea typeface="MS PGothic" pitchFamily="34" charset="-128"/>
              </a:defRPr>
            </a:lvl8pPr>
            <a:lvl9pPr marL="3675957" indent="-216233" defTabSz="912983" eaLnBrk="0" fontAlgn="base" hangingPunct="0">
              <a:spcBef>
                <a:spcPct val="0"/>
              </a:spcBef>
              <a:spcAft>
                <a:spcPct val="0"/>
              </a:spcAft>
              <a:defRPr>
                <a:solidFill>
                  <a:schemeClr val="tx1"/>
                </a:solidFill>
                <a:latin typeface="Calibri" pitchFamily="34" charset="0"/>
                <a:ea typeface="MS PGothic" pitchFamily="34" charset="-128"/>
              </a:defRPr>
            </a:lvl9pPr>
          </a:lstStyle>
          <a:p>
            <a:pPr marL="0" marR="0" lvl="0" indent="0" algn="r" defTabSz="912983" rtl="0" eaLnBrk="1" fontAlgn="auto" latinLnBrk="0" hangingPunct="1">
              <a:lnSpc>
                <a:spcPct val="100000"/>
              </a:lnSpc>
              <a:spcBef>
                <a:spcPts val="0"/>
              </a:spcBef>
              <a:spcAft>
                <a:spcPts val="0"/>
              </a:spcAft>
              <a:buClrTx/>
              <a:buSzTx/>
              <a:buFontTx/>
              <a:buNone/>
              <a:tabLst/>
              <a:defRPr/>
            </a:pPr>
            <a:fld id="{6C7F3A7F-85DB-4D21-AC81-E09F0249347F}" type="slidenum">
              <a:rPr kumimoji="0" lang="en-US" altLang="en-US" sz="1100" b="0" i="0" u="none" strike="noStrike" kern="1200" cap="none" spc="0" normalizeH="0" baseline="0" noProof="0">
                <a:ln>
                  <a:noFill/>
                </a:ln>
                <a:solidFill>
                  <a:prstClr val="black"/>
                </a:solidFill>
                <a:effectLst/>
                <a:uLnTx/>
                <a:uFillTx/>
                <a:latin typeface="Arial Narrow" pitchFamily="34" charset="0"/>
                <a:ea typeface="MS PGothic" pitchFamily="34" charset="-128"/>
                <a:cs typeface="+mn-cs"/>
              </a:rPr>
              <a:pPr marL="0" marR="0" lvl="0" indent="0" algn="r" defTabSz="912983" rtl="0" eaLnBrk="1" fontAlgn="auto" latinLnBrk="0" hangingPunct="1">
                <a:lnSpc>
                  <a:spcPct val="100000"/>
                </a:lnSpc>
                <a:spcBef>
                  <a:spcPts val="0"/>
                </a:spcBef>
                <a:spcAft>
                  <a:spcPts val="0"/>
                </a:spcAft>
                <a:buClrTx/>
                <a:buSzTx/>
                <a:buFontTx/>
                <a:buNone/>
                <a:tabLst/>
                <a:defRPr/>
              </a:pPr>
              <a:t>5</a:t>
            </a:fld>
            <a:endParaRPr kumimoji="0" lang="en-US" altLang="en-US" sz="1100" b="0" i="0" u="none" strike="noStrike" kern="1200" cap="none" spc="0" normalizeH="0" baseline="0" noProof="0">
              <a:ln>
                <a:noFill/>
              </a:ln>
              <a:solidFill>
                <a:prstClr val="black"/>
              </a:solidFill>
              <a:effectLst/>
              <a:uLnTx/>
              <a:uFillTx/>
              <a:latin typeface="Arial Narrow" pitchFamily="34" charset="0"/>
              <a:ea typeface="MS PGothic" pitchFamily="34" charset="-128"/>
              <a:cs typeface="+mn-cs"/>
            </a:endParaRPr>
          </a:p>
        </p:txBody>
      </p:sp>
    </p:spTree>
    <p:extLst>
      <p:ext uri="{BB962C8B-B14F-4D97-AF65-F5344CB8AC3E}">
        <p14:creationId xmlns:p14="http://schemas.microsoft.com/office/powerpoint/2010/main" val="2590946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https://www.dropbox.com/s/v0gvkj0ksfzfiuv/MRN004_RXSAFE_11-H264_1080p.mp4?dl=0</a:t>
            </a:r>
          </a:p>
        </p:txBody>
      </p:sp>
      <p:sp>
        <p:nvSpPr>
          <p:cNvPr id="4" name="Slide Number Placeholder 3"/>
          <p:cNvSpPr>
            <a:spLocks noGrp="1"/>
          </p:cNvSpPr>
          <p:nvPr>
            <p:ph type="sldNum" sz="quarter" idx="10"/>
          </p:nvPr>
        </p:nvSpPr>
        <p:spPr/>
        <p:txBody>
          <a:bodyPr/>
          <a:lstStyle/>
          <a:p>
            <a:fld id="{451AFF24-F731-4716-AF73-4CB96742277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794528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7EEC9106-8D37-46FB-BDED-96D289DF226E}" type="slidenum">
              <a:rPr lang="en-US" altLang="en-US">
                <a:solidFill>
                  <a:prstClr val="black"/>
                </a:solidFill>
                <a:latin typeface="Arial" charset="0"/>
              </a:rPr>
              <a:pPr eaLnBrk="1" hangingPunct="1">
                <a:spcBef>
                  <a:spcPct val="0"/>
                </a:spcBef>
              </a:pPr>
              <a:t>13</a:t>
            </a:fld>
            <a:endParaRPr lang="en-US" altLang="en-US">
              <a:solidFill>
                <a:prstClr val="black"/>
              </a:solidFill>
              <a:latin typeface="Arial" charset="0"/>
            </a:endParaRPr>
          </a:p>
        </p:txBody>
      </p:sp>
    </p:spTree>
    <p:extLst>
      <p:ext uri="{BB962C8B-B14F-4D97-AF65-F5344CB8AC3E}">
        <p14:creationId xmlns:p14="http://schemas.microsoft.com/office/powerpoint/2010/main" val="3937466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0" dirty="0"/>
              <a:t>Coalitions are much like the Justice League…. Everyone person and every</a:t>
            </a:r>
            <a:r>
              <a:rPr lang="en-US" b="0" baseline="0" dirty="0"/>
              <a:t> sector </a:t>
            </a:r>
            <a:r>
              <a:rPr lang="en-US" b="0" dirty="0"/>
              <a:t>has their superpower.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19AC0C-2C2D-4120-844A-A0989F48658A}" type="slidenum">
              <a:rPr kumimoji="0" lang="en-US" altLang="en-US"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3194274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r>
              <a:rPr lang="en-US" altLang="en-US" dirty="0"/>
              <a:t>Policy:</a:t>
            </a:r>
          </a:p>
          <a:p>
            <a:r>
              <a:rPr lang="en-US" altLang="en-US" dirty="0" err="1"/>
              <a:t>RxSafe</a:t>
            </a:r>
            <a:r>
              <a:rPr lang="en-US" altLang="en-US" dirty="0"/>
              <a:t> Marin has helped to advocate with the Marin County Board of Supervisors and County Counsel to adopt an amendment to the existing County Social Host Ordinance to include controlled substances and restorative justice elements for juveniles. The Social Host Ordinance holds youth/or adults accountable for hosting underage drinking parties. In February, these amendments passed unanimously and will take effect 30 days after 2/9/16 when the ordinance revisions were approved. This received press from the Marin Independent Journal, the Patch, the Point Reyes Light, and KQED Radio. </a:t>
            </a:r>
          </a:p>
          <a:p>
            <a:endParaRPr lang="en-US" altLang="en-US" dirty="0"/>
          </a:p>
          <a:p>
            <a:r>
              <a:rPr lang="en-US" altLang="en-US" dirty="0"/>
              <a:t>Promotion and Visibility: Using infographics</a:t>
            </a:r>
            <a:r>
              <a:rPr lang="en-US" altLang="en-US" baseline="0" dirty="0"/>
              <a:t> in English and Spanish – printed for Seniors – online, poster size in medical offices</a:t>
            </a:r>
            <a:endParaRPr lang="en-US" altLang="en-US" dirty="0"/>
          </a:p>
          <a:p>
            <a:endParaRPr lang="en-US" altLang="en-US" dirty="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7066" indent="-291179" eaLnBrk="0" hangingPunct="0">
              <a:spcBef>
                <a:spcPct val="30000"/>
              </a:spcBef>
              <a:defRPr sz="1200">
                <a:solidFill>
                  <a:schemeClr val="tx1"/>
                </a:solidFill>
                <a:latin typeface="Calibri" pitchFamily="34" charset="0"/>
                <a:ea typeface="MS PGothic" pitchFamily="34" charset="-128"/>
              </a:defRPr>
            </a:lvl2pPr>
            <a:lvl3pPr marL="1164717" indent="-232943" eaLnBrk="0" hangingPunct="0">
              <a:spcBef>
                <a:spcPct val="30000"/>
              </a:spcBef>
              <a:defRPr sz="1200">
                <a:solidFill>
                  <a:schemeClr val="tx1"/>
                </a:solidFill>
                <a:latin typeface="Calibri" pitchFamily="34" charset="0"/>
                <a:ea typeface="MS PGothic" pitchFamily="34" charset="-128"/>
              </a:defRPr>
            </a:lvl3pPr>
            <a:lvl4pPr marL="1630604" indent="-232943" eaLnBrk="0" hangingPunct="0">
              <a:spcBef>
                <a:spcPct val="30000"/>
              </a:spcBef>
              <a:defRPr sz="1200">
                <a:solidFill>
                  <a:schemeClr val="tx1"/>
                </a:solidFill>
                <a:latin typeface="Calibri" pitchFamily="34" charset="0"/>
                <a:ea typeface="MS PGothic" pitchFamily="34" charset="-128"/>
              </a:defRPr>
            </a:lvl4pPr>
            <a:lvl5pPr marL="2096491" indent="-232943" eaLnBrk="0" hangingPunct="0">
              <a:spcBef>
                <a:spcPct val="30000"/>
              </a:spcBef>
              <a:defRPr sz="1200">
                <a:solidFill>
                  <a:schemeClr val="tx1"/>
                </a:solidFill>
                <a:latin typeface="Calibri" pitchFamily="34" charset="0"/>
                <a:ea typeface="MS PGothic" pitchFamily="34" charset="-128"/>
              </a:defRPr>
            </a:lvl5pPr>
            <a:lvl6pPr marL="2562377" indent="-232943" defTabSz="46588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8264" indent="-232943" defTabSz="46588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94151" indent="-232943" defTabSz="46588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60038" indent="-232943" defTabSz="46588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5CDCD3B-5D46-4F2D-8621-3A69DF6D8958}" type="slidenum">
              <a:rPr lang="en-US" altLang="en-US">
                <a:solidFill>
                  <a:prstClr val="black"/>
                </a:solidFill>
                <a:latin typeface="Arial" charset="0"/>
              </a:rPr>
              <a:pPr eaLnBrk="1" hangingPunct="1">
                <a:spcBef>
                  <a:spcPct val="0"/>
                </a:spcBef>
              </a:pPr>
              <a:t>19</a:t>
            </a:fld>
            <a:endParaRPr lang="en-US" altLang="en-US">
              <a:solidFill>
                <a:prstClr val="black"/>
              </a:solidFill>
              <a:latin typeface="Arial" charset="0"/>
            </a:endParaRPr>
          </a:p>
        </p:txBody>
      </p:sp>
    </p:spTree>
    <p:extLst>
      <p:ext uri="{BB962C8B-B14F-4D97-AF65-F5344CB8AC3E}">
        <p14:creationId xmlns:p14="http://schemas.microsoft.com/office/powerpoint/2010/main" val="1881921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Urban institute report: estimates based on epidemiologic data </a:t>
            </a:r>
            <a:r>
              <a:rPr lang="en-US" dirty="0" err="1"/>
              <a:t>preva;nece</a:t>
            </a:r>
            <a:r>
              <a:rPr lang="en-US" dirty="0"/>
              <a:t> of OUD in each county, and compares to number pf prescribers prescribing MAT, and describes the gap. Every county has a significant treatment gap, and across the state they estimate 165-245 thousand with addiction who do not have treatment.</a:t>
            </a:r>
          </a:p>
          <a:p>
            <a:endParaRPr lang="en-US" dirty="0"/>
          </a:p>
          <a:p>
            <a:r>
              <a:rPr lang="en-US" dirty="0"/>
              <a:t>This is an effective way for us to approach this conversation about strategies– how do we close the treatment gap in our communities? </a:t>
            </a:r>
          </a:p>
        </p:txBody>
      </p:sp>
      <p:sp>
        <p:nvSpPr>
          <p:cNvPr id="4" name="Slide Number Placeholder 3"/>
          <p:cNvSpPr>
            <a:spLocks noGrp="1"/>
          </p:cNvSpPr>
          <p:nvPr>
            <p:ph type="sldNum" sz="quarter" idx="10"/>
          </p:nvPr>
        </p:nvSpPr>
        <p:spPr/>
        <p:txBody>
          <a:bodyPr/>
          <a:lstStyle/>
          <a:p>
            <a:fld id="{D187148D-1220-4745-A66C-FAA04A16D8B8}" type="slidenum">
              <a:rPr lang="en-US" smtClean="0"/>
              <a:t>22</a:t>
            </a:fld>
            <a:endParaRPr lang="en-US"/>
          </a:p>
        </p:txBody>
      </p:sp>
    </p:spTree>
    <p:extLst>
      <p:ext uri="{BB962C8B-B14F-4D97-AF65-F5344CB8AC3E}">
        <p14:creationId xmlns:p14="http://schemas.microsoft.com/office/powerpoint/2010/main" val="970348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12 Avenir 65 Medium   06173" charset="0"/>
              </a:rPr>
              <a:t>Let’s talk about why we aren’t where we need to be.</a:t>
            </a:r>
          </a:p>
          <a:p>
            <a:r>
              <a:rPr lang="en-US" altLang="en-US" dirty="0">
                <a:latin typeface="12 Avenir 65 Medium   06173" charset="0"/>
              </a:rPr>
              <a:t>We use this comparison a lot – but it is worth calling out, that we have very different judgments about diabetes vs addiction.</a:t>
            </a:r>
          </a:p>
          <a:p>
            <a:endParaRPr lang="en-US" altLang="en-US" dirty="0">
              <a:latin typeface="12 Avenir 65 Medium   06173" charset="0"/>
            </a:endParaRPr>
          </a:p>
          <a:p>
            <a:r>
              <a:rPr lang="en-US" altLang="en-US" dirty="0">
                <a:latin typeface="12 Avenir 65 Medium   06173" charset="0"/>
              </a:rPr>
              <a:t>Both caused by a mix of factors: genetic predisposition, environment, and our behavior.</a:t>
            </a:r>
          </a:p>
          <a:p>
            <a:r>
              <a:rPr lang="en-US" altLang="en-US" dirty="0">
                <a:latin typeface="12 Avenir 65 Medium   06173" charset="0"/>
              </a:rPr>
              <a:t>Both can be prevented with early intervention and behavior change.</a:t>
            </a:r>
          </a:p>
          <a:p>
            <a:endParaRPr lang="en-US" altLang="en-US" dirty="0">
              <a:latin typeface="12 Avenir 65 Medium   06173" charset="0"/>
            </a:endParaRPr>
          </a:p>
          <a:p>
            <a:r>
              <a:rPr lang="en-US" altLang="en-US" dirty="0">
                <a:latin typeface="12 Avenir 65 Medium   06173" charset="0"/>
              </a:rPr>
              <a:t>One of them gets you support,  10k races, ribbons, sympathy.  </a:t>
            </a:r>
          </a:p>
          <a:p>
            <a:endParaRPr lang="en-US" altLang="en-US" dirty="0">
              <a:latin typeface="12 Avenir 65 Medium   06173" charset="0"/>
            </a:endParaRPr>
          </a:p>
          <a:p>
            <a:r>
              <a:rPr lang="en-US" altLang="en-US" dirty="0">
                <a:latin typeface="12 Avenir 65 Medium   06173" charset="0"/>
              </a:rPr>
              <a:t>The other brings you contempt and rejection. </a:t>
            </a:r>
          </a:p>
          <a:p>
            <a:endParaRPr lang="en-US" altLang="en-US" dirty="0">
              <a:latin typeface="12 Avenir 65 Medium   06173" charset="0"/>
            </a:endParaRPr>
          </a:p>
          <a:p>
            <a:r>
              <a:rPr lang="en-US" altLang="en-US" dirty="0">
                <a:latin typeface="12 Avenir 65 Medium   06173" charset="0"/>
              </a:rPr>
              <a:t> Things we would never say based on race and sex we feel comfortable saying to people whose brain chemicals are altered by a substance use disorder.</a:t>
            </a:r>
          </a:p>
          <a:p>
            <a:endParaRPr lang="en-US" altLang="en-US" dirty="0">
              <a:latin typeface="12 Avenir 65 Medium   06173" charset="0"/>
            </a:endParaRPr>
          </a:p>
          <a:p>
            <a:r>
              <a:rPr lang="en-US" altLang="en-US" dirty="0">
                <a:latin typeface="12 Avenir 65 Medium   06173" charset="0"/>
              </a:rPr>
              <a:t>But in the end, in both diabetes and addiction, you have a chemical problem:</a:t>
            </a:r>
          </a:p>
          <a:p>
            <a:r>
              <a:rPr lang="en-US" altLang="en-US" dirty="0">
                <a:latin typeface="12 Avenir 65 Medium   06173" charset="0"/>
              </a:rPr>
              <a:t>But we are fine giving insulin for life when you can’t make it (or can’t make enough).</a:t>
            </a:r>
          </a:p>
          <a:p>
            <a:endParaRPr lang="en-US" altLang="en-US" dirty="0">
              <a:latin typeface="12 Avenir 65 Medium   06173" charset="0"/>
            </a:endParaRPr>
          </a:p>
          <a:p>
            <a:r>
              <a:rPr lang="en-US" altLang="en-US" dirty="0">
                <a:latin typeface="12 Avenir 65 Medium   06173" charset="0"/>
              </a:rPr>
              <a:t>But if You don’t make enough dopamine –we really struggle with the idea that you need medications to balance out your brain chemistry, and that you may need them long-term, even life-long</a:t>
            </a:r>
          </a:p>
          <a:p>
            <a:endParaRPr lang="en-US" altLang="en-US" dirty="0">
              <a:latin typeface="12 Avenir 65 Medium   06173"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76829" indent="-298780">
              <a:defRPr>
                <a:solidFill>
                  <a:schemeClr val="tx1"/>
                </a:solidFill>
                <a:latin typeface="Calibri" panose="020F0502020204030204" pitchFamily="34" charset="0"/>
                <a:ea typeface="MS PGothic" panose="020B0600070205080204" pitchFamily="34" charset="-128"/>
              </a:defRPr>
            </a:lvl2pPr>
            <a:lvl3pPr marL="1195121" indent="-239024">
              <a:defRPr>
                <a:solidFill>
                  <a:schemeClr val="tx1"/>
                </a:solidFill>
                <a:latin typeface="Calibri" panose="020F0502020204030204" pitchFamily="34" charset="0"/>
                <a:ea typeface="MS PGothic" panose="020B0600070205080204" pitchFamily="34" charset="-128"/>
              </a:defRPr>
            </a:lvl3pPr>
            <a:lvl4pPr marL="1673169" indent="-239024">
              <a:defRPr>
                <a:solidFill>
                  <a:schemeClr val="tx1"/>
                </a:solidFill>
                <a:latin typeface="Calibri" panose="020F0502020204030204" pitchFamily="34" charset="0"/>
                <a:ea typeface="MS PGothic" panose="020B0600070205080204" pitchFamily="34" charset="-128"/>
              </a:defRPr>
            </a:lvl4pPr>
            <a:lvl5pPr marL="2151217" indent="-239024">
              <a:defRPr>
                <a:solidFill>
                  <a:schemeClr val="tx1"/>
                </a:solidFill>
                <a:latin typeface="Calibri" panose="020F0502020204030204" pitchFamily="34" charset="0"/>
                <a:ea typeface="MS PGothic" panose="020B0600070205080204" pitchFamily="34" charset="-128"/>
              </a:defRPr>
            </a:lvl5pPr>
            <a:lvl6pPr marL="2629266" indent="-239024" defTabSz="47804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07314" indent="-239024" defTabSz="47804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585362" indent="-239024" defTabSz="47804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063411" indent="-239024" defTabSz="47804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169F4BB-3661-46CB-AB5A-4BC17321BCD7}" type="slidenum">
              <a:rPr kumimoji="0" lang="en-US" altLang="en-US" sz="1200" b="0" i="0" u="none" strike="noStrike" kern="1200" cap="none" spc="0" normalizeH="0" baseline="0" noProof="0" smtClean="0">
                <a:ln>
                  <a:noFill/>
                </a:ln>
                <a:solidFill>
                  <a:prstClr val="black"/>
                </a:solidFill>
                <a:effectLst/>
                <a:uLnTx/>
                <a:uFillTx/>
                <a:latin typeface="12 Avenir 65 Medium   06173"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dirty="0">
              <a:ln>
                <a:noFill/>
              </a:ln>
              <a:solidFill>
                <a:prstClr val="black"/>
              </a:solidFill>
              <a:effectLst/>
              <a:uLnTx/>
              <a:uFillTx/>
              <a:latin typeface="12 Avenir 65 Medium   06173" charset="0"/>
              <a:ea typeface="MS PGothic" panose="020B0600070205080204" pitchFamily="34" charset="-128"/>
              <a:cs typeface="+mn-cs"/>
            </a:endParaRPr>
          </a:p>
        </p:txBody>
      </p:sp>
    </p:spTree>
    <p:extLst>
      <p:ext uri="{BB962C8B-B14F-4D97-AF65-F5344CB8AC3E}">
        <p14:creationId xmlns:p14="http://schemas.microsoft.com/office/powerpoint/2010/main" val="1881463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4F0EE5-3670-4F3C-A3D2-43CA20F22988}"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B1746E-15AF-48A6-9FCA-4D91A328AD1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4BFCE4C-EDAB-41E4-9FC6-23788D79B6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7016" y="5402092"/>
            <a:ext cx="1202493" cy="915679"/>
          </a:xfrm>
          <a:prstGeom prst="rect">
            <a:avLst/>
          </a:prstGeom>
        </p:spPr>
      </p:pic>
      <p:pic>
        <p:nvPicPr>
          <p:cNvPr id="13" name="Picture 12">
            <a:extLst>
              <a:ext uri="{FF2B5EF4-FFF2-40B4-BE49-F238E27FC236}">
                <a16:creationId xmlns:a16="http://schemas.microsoft.com/office/drawing/2014/main" id="{C4A02458-F0EC-4819-B9DB-B05CC7EA6B6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9016" b="57700"/>
          <a:stretch/>
        </p:blipFill>
        <p:spPr>
          <a:xfrm>
            <a:off x="0" y="5442145"/>
            <a:ext cx="1372882" cy="882232"/>
          </a:xfrm>
          <a:prstGeom prst="rect">
            <a:avLst/>
          </a:prstGeom>
        </p:spPr>
      </p:pic>
      <p:sp>
        <p:nvSpPr>
          <p:cNvPr id="14" name="Rectangle 13">
            <a:extLst>
              <a:ext uri="{FF2B5EF4-FFF2-40B4-BE49-F238E27FC236}">
                <a16:creationId xmlns:a16="http://schemas.microsoft.com/office/drawing/2014/main" id="{33AEAF74-7B00-4595-88ED-B031614909AB}"/>
              </a:ext>
            </a:extLst>
          </p:cNvPr>
          <p:cNvSpPr/>
          <p:nvPr userDrawn="1"/>
        </p:nvSpPr>
        <p:spPr>
          <a:xfrm>
            <a:off x="11907" y="6391275"/>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5" name="Date Placeholder 2">
            <a:extLst>
              <a:ext uri="{FF2B5EF4-FFF2-40B4-BE49-F238E27FC236}">
                <a16:creationId xmlns:a16="http://schemas.microsoft.com/office/drawing/2014/main" id="{3E13A6DB-4209-4163-B3B8-CA52778400B0}"/>
              </a:ext>
            </a:extLst>
          </p:cNvPr>
          <p:cNvSpPr txBox="1">
            <a:spLocks/>
          </p:cNvSpPr>
          <p:nvPr userDrawn="1"/>
        </p:nvSpPr>
        <p:spPr>
          <a:xfrm>
            <a:off x="832486" y="6450261"/>
            <a:ext cx="1854203"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4F0EE5-3670-4F3C-A3D2-43CA20F22988}" type="datetimeFigureOut">
              <a:rPr lang="en-US" smtClean="0"/>
              <a:pPr/>
              <a:t>8/15/2018</a:t>
            </a:fld>
            <a:endParaRPr lang="en-US"/>
          </a:p>
        </p:txBody>
      </p:sp>
      <p:sp>
        <p:nvSpPr>
          <p:cNvPr id="16" name="Slide Number Placeholder 13">
            <a:extLst>
              <a:ext uri="{FF2B5EF4-FFF2-40B4-BE49-F238E27FC236}">
                <a16:creationId xmlns:a16="http://schemas.microsoft.com/office/drawing/2014/main" id="{1A409A24-1623-4260-848C-F24C332A57ED}"/>
              </a:ext>
            </a:extLst>
          </p:cNvPr>
          <p:cNvSpPr txBox="1">
            <a:spLocks/>
          </p:cNvSpPr>
          <p:nvPr userDrawn="1"/>
        </p:nvSpPr>
        <p:spPr>
          <a:xfrm>
            <a:off x="7434869" y="6450261"/>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B1746E-15AF-48A6-9FCA-4D91A328AD16}" type="slidenum">
              <a:rPr lang="en-US" smtClean="0"/>
              <a:pPr/>
              <a:t>‹#›</a:t>
            </a:fld>
            <a:endParaRPr lang="en-US"/>
          </a:p>
        </p:txBody>
      </p:sp>
    </p:spTree>
    <p:extLst>
      <p:ext uri="{BB962C8B-B14F-4D97-AF65-F5344CB8AC3E}">
        <p14:creationId xmlns:p14="http://schemas.microsoft.com/office/powerpoint/2010/main" val="3320059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04F0EE5-3670-4F3C-A3D2-43CA20F22988}"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B1746E-15AF-48A6-9FCA-4D91A328AD16}" type="slidenum">
              <a:rPr lang="en-US" smtClean="0"/>
              <a:t>‹#›</a:t>
            </a:fld>
            <a:endParaRPr lang="en-US"/>
          </a:p>
        </p:txBody>
      </p:sp>
    </p:spTree>
    <p:extLst>
      <p:ext uri="{BB962C8B-B14F-4D97-AF65-F5344CB8AC3E}">
        <p14:creationId xmlns:p14="http://schemas.microsoft.com/office/powerpoint/2010/main" val="4239547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4F0EE5-3670-4F3C-A3D2-43CA20F22988}"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1746E-15AF-48A6-9FCA-4D91A328AD16}" type="slidenum">
              <a:rPr lang="en-US" smtClean="0"/>
              <a:t>‹#›</a:t>
            </a:fld>
            <a:endParaRPr lang="en-US"/>
          </a:p>
        </p:txBody>
      </p:sp>
    </p:spTree>
    <p:extLst>
      <p:ext uri="{BB962C8B-B14F-4D97-AF65-F5344CB8AC3E}">
        <p14:creationId xmlns:p14="http://schemas.microsoft.com/office/powerpoint/2010/main" val="387219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4F0EE5-3670-4F3C-A3D2-43CA20F22988}"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1746E-15AF-48A6-9FCA-4D91A328AD16}" type="slidenum">
              <a:rPr lang="en-US" smtClean="0"/>
              <a:t>‹#›</a:t>
            </a:fld>
            <a:endParaRPr lang="en-US"/>
          </a:p>
        </p:txBody>
      </p:sp>
    </p:spTree>
    <p:extLst>
      <p:ext uri="{BB962C8B-B14F-4D97-AF65-F5344CB8AC3E}">
        <p14:creationId xmlns:p14="http://schemas.microsoft.com/office/powerpoint/2010/main" val="1864880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29"/>
        <p:cNvGrpSpPr/>
        <p:nvPr/>
      </p:nvGrpSpPr>
      <p:grpSpPr>
        <a:xfrm>
          <a:off x="0" y="0"/>
          <a:ext cx="0" cy="0"/>
          <a:chOff x="0" y="0"/>
          <a:chExt cx="0" cy="0"/>
        </a:xfrm>
      </p:grpSpPr>
      <p:sp>
        <p:nvSpPr>
          <p:cNvPr id="30" name="Shape 30"/>
          <p:cNvSpPr/>
          <p:nvPr/>
        </p:nvSpPr>
        <p:spPr>
          <a:xfrm>
            <a:off x="2382" y="6400800"/>
            <a:ext cx="9141619" cy="457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31" name="Shape 31"/>
          <p:cNvSpPr/>
          <p:nvPr/>
        </p:nvSpPr>
        <p:spPr>
          <a:xfrm>
            <a:off x="12"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5" name="Shape 35"/>
          <p:cNvSpPr txBox="1">
            <a:spLocks noGrp="1"/>
          </p:cNvSpPr>
          <p:nvPr>
            <p:ph type="ftr" idx="11"/>
          </p:nvPr>
        </p:nvSpPr>
        <p:spPr>
          <a:xfrm>
            <a:off x="2764639" y="6459786"/>
            <a:ext cx="3617103"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 name="Date Placeholder 2">
            <a:extLst>
              <a:ext uri="{FF2B5EF4-FFF2-40B4-BE49-F238E27FC236}">
                <a16:creationId xmlns:a16="http://schemas.microsoft.com/office/drawing/2014/main" id="{D66E9B5F-E981-45F2-90A4-C0F3B65366DE}"/>
              </a:ext>
            </a:extLst>
          </p:cNvPr>
          <p:cNvSpPr>
            <a:spLocks noGrp="1"/>
          </p:cNvSpPr>
          <p:nvPr>
            <p:ph type="dt" sz="half" idx="10"/>
          </p:nvPr>
        </p:nvSpPr>
        <p:spPr>
          <a:xfrm>
            <a:off x="822961" y="6459786"/>
            <a:ext cx="1854203" cy="365125"/>
          </a:xfrm>
          <a:prstGeom prst="rect">
            <a:avLst/>
          </a:prstGeom>
        </p:spPr>
        <p:txBody>
          <a:bodyPr/>
          <a:lstStyle>
            <a:lvl1pPr>
              <a:defRPr sz="1000">
                <a:solidFill>
                  <a:schemeClr val="tx1"/>
                </a:solidFill>
              </a:defRPr>
            </a:lvl1pPr>
          </a:lstStyle>
          <a:p>
            <a:r>
              <a:rPr lang="en-US" dirty="0"/>
              <a:t>5/9/2018</a:t>
            </a:r>
          </a:p>
        </p:txBody>
      </p:sp>
      <p:sp>
        <p:nvSpPr>
          <p:cNvPr id="8" name="Slide Number Placeholder 4">
            <a:extLst>
              <a:ext uri="{FF2B5EF4-FFF2-40B4-BE49-F238E27FC236}">
                <a16:creationId xmlns:a16="http://schemas.microsoft.com/office/drawing/2014/main" id="{1246512E-DAC0-49AC-9855-30E3A7F15BF0}"/>
              </a:ext>
            </a:extLst>
          </p:cNvPr>
          <p:cNvSpPr>
            <a:spLocks noGrp="1"/>
          </p:cNvSpPr>
          <p:nvPr>
            <p:ph type="sldNum" sz="quarter" idx="12"/>
          </p:nvPr>
        </p:nvSpPr>
        <p:spPr>
          <a:xfrm>
            <a:off x="7425344" y="6459786"/>
            <a:ext cx="984019" cy="365125"/>
          </a:xfrm>
          <a:prstGeom prst="rect">
            <a:avLst/>
          </a:prstGeom>
        </p:spPr>
        <p:txBody>
          <a:bodyPr/>
          <a:lstStyle>
            <a:lvl1pPr>
              <a:defRPr sz="1000">
                <a:solidFill>
                  <a:schemeClr val="tx1"/>
                </a:solidFill>
              </a:defRPr>
            </a:lvl1pPr>
          </a:lstStyle>
          <a:p>
            <a:fld id="{06B1746E-15AF-48A6-9FCA-4D91A328AD16}" type="slidenum">
              <a:rPr lang="en-US" smtClean="0"/>
              <a:pPr/>
              <a:t>‹#›</a:t>
            </a:fld>
            <a:endParaRPr lang="en-US" dirty="0"/>
          </a:p>
        </p:txBody>
      </p:sp>
    </p:spTree>
    <p:extLst>
      <p:ext uri="{BB962C8B-B14F-4D97-AF65-F5344CB8AC3E}">
        <p14:creationId xmlns:p14="http://schemas.microsoft.com/office/powerpoint/2010/main" val="1649016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6612756-3A45-4F3D-B22C-E08C55220FE2}" type="datetimeFigureOut">
              <a:rPr lang="en-US" smtClean="0"/>
              <a:pPr>
                <a:defRPr/>
              </a:pPr>
              <a:t>8/15/2018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C2DD1C5-55D2-4761-B24F-48AF8CCC0F12}" type="slidenum">
              <a:rPr lang="en-US" smtClean="0"/>
              <a:pPr>
                <a:defRPr/>
              </a:pPr>
              <a:t>‹#›</a:t>
            </a:fld>
            <a:endParaRPr lang="en-US"/>
          </a:p>
        </p:txBody>
      </p:sp>
    </p:spTree>
    <p:extLst>
      <p:ext uri="{BB962C8B-B14F-4D97-AF65-F5344CB8AC3E}">
        <p14:creationId xmlns:p14="http://schemas.microsoft.com/office/powerpoint/2010/main" val="404001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2636" y="437160"/>
            <a:ext cx="8278602" cy="1033307"/>
          </a:xfrm>
          <a:prstGeom prst="rect">
            <a:avLst/>
          </a:prstGeom>
        </p:spPr>
        <p:txBody>
          <a:bodyPr/>
          <a:lstStyle>
            <a:lvl1pPr algn="l">
              <a:defRPr sz="3200">
                <a:solidFill>
                  <a:srgbClr val="304C6A"/>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12636" y="1971761"/>
            <a:ext cx="8278602" cy="4300002"/>
          </a:xfrm>
          <a:prstGeom prst="rect">
            <a:avLst/>
          </a:prstGeo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5904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CF 2016">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4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445664" y="1704404"/>
            <a:ext cx="8287480" cy="4451427"/>
          </a:xfrm>
          <a:prstGeom prst="rect">
            <a:avLst/>
          </a:prstGeom>
        </p:spPr>
        <p:txBody>
          <a:bodyPr/>
          <a:lstStyle>
            <a:lvl1pPr marL="342900" indent="-342900">
              <a:spcBef>
                <a:spcPts val="600"/>
              </a:spcBef>
              <a:spcAft>
                <a:spcPts val="1200"/>
              </a:spcAft>
              <a:buClr>
                <a:srgbClr val="304C6A"/>
              </a:buClr>
              <a:buSzPct val="1250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ClrTx/>
              <a:buSzPct val="85000"/>
              <a:buFont typeface="Courier New"/>
              <a:buChar char="o"/>
              <a:defRPr sz="2400">
                <a:latin typeface="12 Avenir 45 Book   03173"/>
              </a:defRPr>
            </a:lvl2pPr>
            <a:lvl3pPr marL="687388" indent="-339725">
              <a:spcBef>
                <a:spcPts val="600"/>
              </a:spcBef>
              <a:spcAft>
                <a:spcPts val="600"/>
              </a:spcAft>
              <a:buClr>
                <a:srgbClr val="304C6A"/>
              </a:buClr>
              <a:buSzPct val="125000"/>
              <a:buFont typeface="Arial" panose="020B0604020202020204" pitchFamily="34" charset="0"/>
              <a:buChar char="•"/>
              <a:defRPr sz="2200" baseline="0">
                <a:latin typeface="Arial" panose="020B0604020202020204" pitchFamily="34" charset="0"/>
                <a:cs typeface="Arial" panose="020B0604020202020204" pitchFamily="34" charset="0"/>
              </a:defRPr>
            </a:lvl3pPr>
            <a:lvl4pPr marL="1600200" indent="-228600">
              <a:buClr>
                <a:schemeClr val="accent3"/>
              </a:buClr>
              <a:buSzPct val="110000"/>
              <a:buFont typeface="Courier New"/>
              <a:buChar char="o"/>
              <a:defRPr>
                <a:latin typeface="12 Avenir 45 Book   03173"/>
              </a:defRPr>
            </a:lvl4pPr>
            <a:lvl5pPr marL="2057400" indent="-228600">
              <a:buClr>
                <a:schemeClr val="accent3"/>
              </a:buClr>
              <a:buSzPct val="100000"/>
              <a:buFont typeface="Lucida Grande"/>
              <a:buChar char="-"/>
              <a:defRPr>
                <a:latin typeface="12 Avenir 45 Book   03173"/>
              </a:defRPr>
            </a:lvl5pPr>
          </a:lstStyle>
          <a:p>
            <a:pPr lvl="0"/>
            <a:r>
              <a:rPr lang="en-US"/>
              <a:t>Edit Master text styles</a:t>
            </a:r>
          </a:p>
          <a:p>
            <a:pPr lvl="1"/>
            <a:r>
              <a:rPr lang="en-US"/>
              <a:t>Second level</a:t>
            </a:r>
          </a:p>
        </p:txBody>
      </p:sp>
      <p:sp>
        <p:nvSpPr>
          <p:cNvPr id="7" name="Title 1"/>
          <p:cNvSpPr>
            <a:spLocks noGrp="1"/>
          </p:cNvSpPr>
          <p:nvPr>
            <p:ph type="ctrTitle"/>
          </p:nvPr>
        </p:nvSpPr>
        <p:spPr>
          <a:xfrm>
            <a:off x="432522" y="437160"/>
            <a:ext cx="8287481" cy="1370163"/>
          </a:xfrm>
          <a:prstGeom prst="rect">
            <a:avLst/>
          </a:prstGeom>
        </p:spPr>
        <p:txBody>
          <a:bodyPr/>
          <a:lstStyle>
            <a:lvl1pPr>
              <a:defRPr sz="3200" baseline="0">
                <a:solidFill>
                  <a:srgbClr val="304C6A"/>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3"/>
          </p:nvPr>
        </p:nvSpPr>
        <p:spPr>
          <a:xfrm>
            <a:off x="445664" y="1056663"/>
            <a:ext cx="8254452" cy="647741"/>
          </a:xfrm>
          <a:prstGeom prst="rect">
            <a:avLst/>
          </a:prstGeom>
        </p:spPr>
        <p:txBody>
          <a:bodyPr/>
          <a:lstStyle>
            <a:lvl1pPr marL="0" indent="0" algn="l">
              <a:buNone/>
              <a:defRPr sz="2600"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96699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200">
                <a:solidFill>
                  <a:srgbClr val="304C6A"/>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70629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1639" y="5357600"/>
            <a:ext cx="8238478" cy="566738"/>
          </a:xfrm>
          <a:prstGeom prst="rect">
            <a:avLst/>
          </a:prstGeom>
        </p:spPr>
        <p:txBody>
          <a:bodyPr anchor="b"/>
          <a:lstStyle>
            <a:lvl1pPr algn="l">
              <a:defRPr sz="1600" b="0" i="0"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461639" y="612774"/>
            <a:ext cx="8238478" cy="4754563"/>
          </a:xfrm>
          <a:prstGeom prst="rect">
            <a:avLst/>
          </a:prstGeom>
        </p:spPr>
        <p:txBody>
          <a:bodyPr/>
          <a:lstStyle>
            <a:lvl1pPr marL="0" indent="0">
              <a:buNone/>
              <a:defRPr sz="3200">
                <a:latin typeface="Avenir Medium"/>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553915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4B0340-FEAF-4F4B-B33B-34F180C37953}" type="slidenum">
              <a:rPr lang="en-US" smtClean="0"/>
              <a:t>‹#›</a:t>
            </a:fld>
            <a:endParaRPr lang="en-US" dirty="0"/>
          </a:p>
        </p:txBody>
      </p:sp>
    </p:spTree>
    <p:extLst>
      <p:ext uri="{BB962C8B-B14F-4D97-AF65-F5344CB8AC3E}">
        <p14:creationId xmlns:p14="http://schemas.microsoft.com/office/powerpoint/2010/main" val="348465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4F0EE5-3670-4F3C-A3D2-43CA20F22988}"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1746E-15AF-48A6-9FCA-4D91A328AD16}" type="slidenum">
              <a:rPr lang="en-US" smtClean="0"/>
              <a:t>‹#›</a:t>
            </a:fld>
            <a:endParaRPr lang="en-US"/>
          </a:p>
        </p:txBody>
      </p:sp>
      <p:pic>
        <p:nvPicPr>
          <p:cNvPr id="9" name="Picture 8">
            <a:extLst>
              <a:ext uri="{FF2B5EF4-FFF2-40B4-BE49-F238E27FC236}">
                <a16:creationId xmlns:a16="http://schemas.microsoft.com/office/drawing/2014/main" id="{7ABFEB11-9F32-4354-86DC-B44168EB07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7016" y="5402092"/>
            <a:ext cx="1202493" cy="915679"/>
          </a:xfrm>
          <a:prstGeom prst="rect">
            <a:avLst/>
          </a:prstGeom>
        </p:spPr>
      </p:pic>
      <p:pic>
        <p:nvPicPr>
          <p:cNvPr id="10" name="Picture 9">
            <a:extLst>
              <a:ext uri="{FF2B5EF4-FFF2-40B4-BE49-F238E27FC236}">
                <a16:creationId xmlns:a16="http://schemas.microsoft.com/office/drawing/2014/main" id="{D84E5BC0-E64A-4941-9C40-CFE149676C3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9016" b="57700"/>
          <a:stretch/>
        </p:blipFill>
        <p:spPr>
          <a:xfrm>
            <a:off x="0" y="5442145"/>
            <a:ext cx="1372882" cy="882232"/>
          </a:xfrm>
          <a:prstGeom prst="rect">
            <a:avLst/>
          </a:prstGeom>
        </p:spPr>
      </p:pic>
    </p:spTree>
    <p:extLst>
      <p:ext uri="{BB962C8B-B14F-4D97-AF65-F5344CB8AC3E}">
        <p14:creationId xmlns:p14="http://schemas.microsoft.com/office/powerpoint/2010/main" val="327992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4F0EE5-3670-4F3C-A3D2-43CA20F22988}"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1746E-15AF-48A6-9FCA-4D91A328AD1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381BDB8-61B4-4E82-91F2-64A79F1DBD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7016" y="5402092"/>
            <a:ext cx="1202493" cy="915679"/>
          </a:xfrm>
          <a:prstGeom prst="rect">
            <a:avLst/>
          </a:prstGeom>
        </p:spPr>
      </p:pic>
      <p:pic>
        <p:nvPicPr>
          <p:cNvPr id="13" name="Picture 12">
            <a:extLst>
              <a:ext uri="{FF2B5EF4-FFF2-40B4-BE49-F238E27FC236}">
                <a16:creationId xmlns:a16="http://schemas.microsoft.com/office/drawing/2014/main" id="{05EEABED-5A89-4A4D-9A27-6B1CCA4ACD6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9016" b="57700"/>
          <a:stretch/>
        </p:blipFill>
        <p:spPr>
          <a:xfrm>
            <a:off x="0" y="5442145"/>
            <a:ext cx="1372882" cy="882232"/>
          </a:xfrm>
          <a:prstGeom prst="rect">
            <a:avLst/>
          </a:prstGeom>
        </p:spPr>
      </p:pic>
      <p:sp>
        <p:nvSpPr>
          <p:cNvPr id="14" name="Rectangle 13">
            <a:extLst>
              <a:ext uri="{FF2B5EF4-FFF2-40B4-BE49-F238E27FC236}">
                <a16:creationId xmlns:a16="http://schemas.microsoft.com/office/drawing/2014/main" id="{834F4AE5-A3B7-4719-AC18-DF5CE1A42208}"/>
              </a:ext>
            </a:extLst>
          </p:cNvPr>
          <p:cNvSpPr/>
          <p:nvPr userDrawn="1"/>
        </p:nvSpPr>
        <p:spPr>
          <a:xfrm>
            <a:off x="11907" y="6391275"/>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5" name="Date Placeholder 2">
            <a:extLst>
              <a:ext uri="{FF2B5EF4-FFF2-40B4-BE49-F238E27FC236}">
                <a16:creationId xmlns:a16="http://schemas.microsoft.com/office/drawing/2014/main" id="{D8F6E274-AFAA-43F9-981B-0E0585A22BBA}"/>
              </a:ext>
            </a:extLst>
          </p:cNvPr>
          <p:cNvSpPr txBox="1">
            <a:spLocks/>
          </p:cNvSpPr>
          <p:nvPr userDrawn="1"/>
        </p:nvSpPr>
        <p:spPr>
          <a:xfrm>
            <a:off x="832486" y="6450261"/>
            <a:ext cx="1854203"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4F0EE5-3670-4F3C-A3D2-43CA20F22988}" type="datetimeFigureOut">
              <a:rPr lang="en-US" smtClean="0"/>
              <a:pPr/>
              <a:t>8/15/2018</a:t>
            </a:fld>
            <a:endParaRPr lang="en-US"/>
          </a:p>
        </p:txBody>
      </p:sp>
      <p:sp>
        <p:nvSpPr>
          <p:cNvPr id="16" name="Slide Number Placeholder 13">
            <a:extLst>
              <a:ext uri="{FF2B5EF4-FFF2-40B4-BE49-F238E27FC236}">
                <a16:creationId xmlns:a16="http://schemas.microsoft.com/office/drawing/2014/main" id="{61CCDAF0-0877-4253-AA4C-0AF156052452}"/>
              </a:ext>
            </a:extLst>
          </p:cNvPr>
          <p:cNvSpPr txBox="1">
            <a:spLocks/>
          </p:cNvSpPr>
          <p:nvPr userDrawn="1"/>
        </p:nvSpPr>
        <p:spPr>
          <a:xfrm>
            <a:off x="7434869" y="6450261"/>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B1746E-15AF-48A6-9FCA-4D91A328AD16}" type="slidenum">
              <a:rPr lang="en-US" smtClean="0"/>
              <a:pPr/>
              <a:t>‹#›</a:t>
            </a:fld>
            <a:endParaRPr lang="en-US"/>
          </a:p>
        </p:txBody>
      </p:sp>
    </p:spTree>
    <p:extLst>
      <p:ext uri="{BB962C8B-B14F-4D97-AF65-F5344CB8AC3E}">
        <p14:creationId xmlns:p14="http://schemas.microsoft.com/office/powerpoint/2010/main" val="4242222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4F0EE5-3670-4F3C-A3D2-43CA20F22988}"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B1746E-15AF-48A6-9FCA-4D91A328AD16}" type="slidenum">
              <a:rPr lang="en-US" smtClean="0"/>
              <a:t>‹#›</a:t>
            </a:fld>
            <a:endParaRPr lang="en-US"/>
          </a:p>
        </p:txBody>
      </p:sp>
      <p:pic>
        <p:nvPicPr>
          <p:cNvPr id="11" name="Picture 10">
            <a:extLst>
              <a:ext uri="{FF2B5EF4-FFF2-40B4-BE49-F238E27FC236}">
                <a16:creationId xmlns:a16="http://schemas.microsoft.com/office/drawing/2014/main" id="{170528BD-463B-46E1-88B0-A6671B3AF3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7016" y="5402092"/>
            <a:ext cx="1202493" cy="915679"/>
          </a:xfrm>
          <a:prstGeom prst="rect">
            <a:avLst/>
          </a:prstGeom>
        </p:spPr>
      </p:pic>
      <p:pic>
        <p:nvPicPr>
          <p:cNvPr id="12" name="Picture 11">
            <a:extLst>
              <a:ext uri="{FF2B5EF4-FFF2-40B4-BE49-F238E27FC236}">
                <a16:creationId xmlns:a16="http://schemas.microsoft.com/office/drawing/2014/main" id="{C93C5B64-313D-4D38-9D3A-2920C6CE958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9016" b="57700"/>
          <a:stretch/>
        </p:blipFill>
        <p:spPr>
          <a:xfrm>
            <a:off x="0" y="5442145"/>
            <a:ext cx="1372882" cy="882232"/>
          </a:xfrm>
          <a:prstGeom prst="rect">
            <a:avLst/>
          </a:prstGeom>
        </p:spPr>
      </p:pic>
    </p:spTree>
    <p:extLst>
      <p:ext uri="{BB962C8B-B14F-4D97-AF65-F5344CB8AC3E}">
        <p14:creationId xmlns:p14="http://schemas.microsoft.com/office/powerpoint/2010/main" val="393289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4F0EE5-3670-4F3C-A3D2-43CA20F22988}" type="datetimeFigureOut">
              <a:rPr lang="en-US" smtClean="0"/>
              <a:t>8/15/2018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B1746E-15AF-48A6-9FCA-4D91A328AD16}" type="slidenum">
              <a:rPr lang="en-US" smtClean="0"/>
              <a:t>‹#›</a:t>
            </a:fld>
            <a:endParaRPr lang="en-US"/>
          </a:p>
        </p:txBody>
      </p:sp>
      <p:sp>
        <p:nvSpPr>
          <p:cNvPr id="11" name="Rectangle 10">
            <a:extLst>
              <a:ext uri="{FF2B5EF4-FFF2-40B4-BE49-F238E27FC236}">
                <a16:creationId xmlns:a16="http://schemas.microsoft.com/office/drawing/2014/main" id="{5CD1B3FC-274E-420B-A893-9B7496C4AF59}"/>
              </a:ext>
            </a:extLst>
          </p:cNvPr>
          <p:cNvSpPr/>
          <p:nvPr userDrawn="1"/>
        </p:nvSpPr>
        <p:spPr>
          <a:xfrm>
            <a:off x="11907" y="6391275"/>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 name="Date Placeholder 2">
            <a:extLst>
              <a:ext uri="{FF2B5EF4-FFF2-40B4-BE49-F238E27FC236}">
                <a16:creationId xmlns:a16="http://schemas.microsoft.com/office/drawing/2014/main" id="{62F90A10-140F-44AA-9CFC-FA330624B39F}"/>
              </a:ext>
            </a:extLst>
          </p:cNvPr>
          <p:cNvSpPr txBox="1">
            <a:spLocks/>
          </p:cNvSpPr>
          <p:nvPr userDrawn="1"/>
        </p:nvSpPr>
        <p:spPr>
          <a:xfrm>
            <a:off x="832486" y="6450261"/>
            <a:ext cx="1854203"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4F0EE5-3670-4F3C-A3D2-43CA20F22988}" type="datetimeFigureOut">
              <a:rPr lang="en-US" smtClean="0"/>
              <a:pPr/>
              <a:t>8/15/2018</a:t>
            </a:fld>
            <a:endParaRPr lang="en-US" dirty="0"/>
          </a:p>
        </p:txBody>
      </p:sp>
      <p:sp>
        <p:nvSpPr>
          <p:cNvPr id="13" name="Slide Number Placeholder 13">
            <a:extLst>
              <a:ext uri="{FF2B5EF4-FFF2-40B4-BE49-F238E27FC236}">
                <a16:creationId xmlns:a16="http://schemas.microsoft.com/office/drawing/2014/main" id="{8A4FCCE8-E2C0-4577-A8A3-3F963E747BCC}"/>
              </a:ext>
            </a:extLst>
          </p:cNvPr>
          <p:cNvSpPr txBox="1">
            <a:spLocks/>
          </p:cNvSpPr>
          <p:nvPr userDrawn="1"/>
        </p:nvSpPr>
        <p:spPr>
          <a:xfrm>
            <a:off x="7434869" y="6450261"/>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B1746E-15AF-48A6-9FCA-4D91A328AD16}" type="slidenum">
              <a:rPr lang="en-US" smtClean="0"/>
              <a:pPr/>
              <a:t>‹#›</a:t>
            </a:fld>
            <a:endParaRPr lang="en-US"/>
          </a:p>
        </p:txBody>
      </p:sp>
    </p:spTree>
    <p:extLst>
      <p:ext uri="{BB962C8B-B14F-4D97-AF65-F5344CB8AC3E}">
        <p14:creationId xmlns:p14="http://schemas.microsoft.com/office/powerpoint/2010/main" val="721048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4F0EE5-3670-4F3C-A3D2-43CA20F22988}" type="datetimeFigureOut">
              <a:rPr lang="en-US" smtClean="0"/>
              <a:t>8/15/2018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B1746E-15AF-48A6-9FCA-4D91A328AD16}" type="slidenum">
              <a:rPr lang="en-US" smtClean="0"/>
              <a:t>‹#›</a:t>
            </a:fld>
            <a:endParaRPr lang="en-US"/>
          </a:p>
        </p:txBody>
      </p:sp>
      <p:pic>
        <p:nvPicPr>
          <p:cNvPr id="8" name="Picture 7">
            <a:extLst>
              <a:ext uri="{FF2B5EF4-FFF2-40B4-BE49-F238E27FC236}">
                <a16:creationId xmlns:a16="http://schemas.microsoft.com/office/drawing/2014/main" id="{3942B9BB-A791-490D-B6AA-6A239D3A6F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7016" y="5402092"/>
            <a:ext cx="1202493" cy="915679"/>
          </a:xfrm>
          <a:prstGeom prst="rect">
            <a:avLst/>
          </a:prstGeom>
        </p:spPr>
      </p:pic>
      <p:pic>
        <p:nvPicPr>
          <p:cNvPr id="9" name="Picture 8">
            <a:extLst>
              <a:ext uri="{FF2B5EF4-FFF2-40B4-BE49-F238E27FC236}">
                <a16:creationId xmlns:a16="http://schemas.microsoft.com/office/drawing/2014/main" id="{3DB029E1-D501-48C0-9892-C4A3CBBBC6C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9016" b="57700"/>
          <a:stretch/>
        </p:blipFill>
        <p:spPr>
          <a:xfrm>
            <a:off x="0" y="5442145"/>
            <a:ext cx="1372882" cy="882232"/>
          </a:xfrm>
          <a:prstGeom prst="rect">
            <a:avLst/>
          </a:prstGeom>
        </p:spPr>
      </p:pic>
      <p:sp>
        <p:nvSpPr>
          <p:cNvPr id="10" name="Rectangle 9">
            <a:extLst>
              <a:ext uri="{FF2B5EF4-FFF2-40B4-BE49-F238E27FC236}">
                <a16:creationId xmlns:a16="http://schemas.microsoft.com/office/drawing/2014/main" id="{EBAB700F-F3C1-4CBD-876C-E3B2C7C3B846}"/>
              </a:ext>
            </a:extLst>
          </p:cNvPr>
          <p:cNvSpPr/>
          <p:nvPr userDrawn="1"/>
        </p:nvSpPr>
        <p:spPr>
          <a:xfrm>
            <a:off x="11907" y="6391275"/>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5" name="Date Placeholder 2">
            <a:extLst>
              <a:ext uri="{FF2B5EF4-FFF2-40B4-BE49-F238E27FC236}">
                <a16:creationId xmlns:a16="http://schemas.microsoft.com/office/drawing/2014/main" id="{158919EF-71E9-4B43-8D8C-0F7FD482D631}"/>
              </a:ext>
            </a:extLst>
          </p:cNvPr>
          <p:cNvSpPr txBox="1">
            <a:spLocks/>
          </p:cNvSpPr>
          <p:nvPr userDrawn="1"/>
        </p:nvSpPr>
        <p:spPr>
          <a:xfrm>
            <a:off x="832486" y="6450261"/>
            <a:ext cx="1854203"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4F0EE5-3670-4F3C-A3D2-43CA20F22988}" type="datetimeFigureOut">
              <a:rPr lang="en-US" smtClean="0"/>
              <a:pPr/>
              <a:t>8/15/2018</a:t>
            </a:fld>
            <a:endParaRPr lang="en-US" dirty="0"/>
          </a:p>
        </p:txBody>
      </p:sp>
      <p:sp>
        <p:nvSpPr>
          <p:cNvPr id="16" name="Slide Number Placeholder 13">
            <a:extLst>
              <a:ext uri="{FF2B5EF4-FFF2-40B4-BE49-F238E27FC236}">
                <a16:creationId xmlns:a16="http://schemas.microsoft.com/office/drawing/2014/main" id="{05C1504B-6ACF-4507-BD49-00A67AFE93DC}"/>
              </a:ext>
            </a:extLst>
          </p:cNvPr>
          <p:cNvSpPr txBox="1">
            <a:spLocks/>
          </p:cNvSpPr>
          <p:nvPr userDrawn="1"/>
        </p:nvSpPr>
        <p:spPr>
          <a:xfrm>
            <a:off x="7434869" y="6450261"/>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B1746E-15AF-48A6-9FCA-4D91A328AD16}" type="slidenum">
              <a:rPr lang="en-US" smtClean="0"/>
              <a:pPr/>
              <a:t>‹#›</a:t>
            </a:fld>
            <a:endParaRPr lang="en-US"/>
          </a:p>
        </p:txBody>
      </p:sp>
    </p:spTree>
    <p:extLst>
      <p:ext uri="{BB962C8B-B14F-4D97-AF65-F5344CB8AC3E}">
        <p14:creationId xmlns:p14="http://schemas.microsoft.com/office/powerpoint/2010/main" val="1023352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SN">
    <p:spTree>
      <p:nvGrpSpPr>
        <p:cNvPr id="1" name=""/>
        <p:cNvGrpSpPr/>
        <p:nvPr/>
      </p:nvGrpSpPr>
      <p:grpSpPr>
        <a:xfrm>
          <a:off x="0" y="0"/>
          <a:ext cx="0" cy="0"/>
          <a:chOff x="0" y="0"/>
          <a:chExt cx="0" cy="0"/>
        </a:xfrm>
      </p:grpSpPr>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2AE27AAD-77EA-4B14-ACC9-4144F65057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7016" y="5402092"/>
            <a:ext cx="1202493" cy="915679"/>
          </a:xfrm>
          <a:prstGeom prst="rect">
            <a:avLst/>
          </a:prstGeom>
        </p:spPr>
      </p:pic>
      <p:pic>
        <p:nvPicPr>
          <p:cNvPr id="13" name="Picture 12">
            <a:extLst>
              <a:ext uri="{FF2B5EF4-FFF2-40B4-BE49-F238E27FC236}">
                <a16:creationId xmlns:a16="http://schemas.microsoft.com/office/drawing/2014/main" id="{8EA584D2-853B-47F0-BF08-44B9089AC86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9016" b="57700"/>
          <a:stretch/>
        </p:blipFill>
        <p:spPr>
          <a:xfrm>
            <a:off x="0" y="5442145"/>
            <a:ext cx="1372882" cy="882232"/>
          </a:xfrm>
          <a:prstGeom prst="rect">
            <a:avLst/>
          </a:prstGeom>
        </p:spPr>
      </p:pic>
      <p:sp>
        <p:nvSpPr>
          <p:cNvPr id="16" name="Rectangle 15">
            <a:extLst>
              <a:ext uri="{FF2B5EF4-FFF2-40B4-BE49-F238E27FC236}">
                <a16:creationId xmlns:a16="http://schemas.microsoft.com/office/drawing/2014/main" id="{1824DC8B-9652-4441-8607-7EFBA6436627}"/>
              </a:ext>
            </a:extLst>
          </p:cNvPr>
          <p:cNvSpPr/>
          <p:nvPr userDrawn="1"/>
        </p:nvSpPr>
        <p:spPr>
          <a:xfrm>
            <a:off x="11907" y="6391275"/>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7" name="Date Placeholder 2">
            <a:extLst>
              <a:ext uri="{FF2B5EF4-FFF2-40B4-BE49-F238E27FC236}">
                <a16:creationId xmlns:a16="http://schemas.microsoft.com/office/drawing/2014/main" id="{8EA21E8C-2284-4D82-B065-548BFE3880AE}"/>
              </a:ext>
            </a:extLst>
          </p:cNvPr>
          <p:cNvSpPr txBox="1">
            <a:spLocks/>
          </p:cNvSpPr>
          <p:nvPr userDrawn="1"/>
        </p:nvSpPr>
        <p:spPr>
          <a:xfrm>
            <a:off x="832486" y="6450261"/>
            <a:ext cx="1854203"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4F0EE5-3670-4F3C-A3D2-43CA20F22988}" type="datetimeFigureOut">
              <a:rPr lang="en-US" smtClean="0"/>
              <a:pPr/>
              <a:t>8/15/2018</a:t>
            </a:fld>
            <a:endParaRPr lang="en-US" dirty="0"/>
          </a:p>
        </p:txBody>
      </p:sp>
      <p:sp>
        <p:nvSpPr>
          <p:cNvPr id="18" name="Slide Number Placeholder 13">
            <a:extLst>
              <a:ext uri="{FF2B5EF4-FFF2-40B4-BE49-F238E27FC236}">
                <a16:creationId xmlns:a16="http://schemas.microsoft.com/office/drawing/2014/main" id="{96754184-DE51-4985-83E2-38749452ED8C}"/>
              </a:ext>
            </a:extLst>
          </p:cNvPr>
          <p:cNvSpPr txBox="1">
            <a:spLocks/>
          </p:cNvSpPr>
          <p:nvPr userDrawn="1"/>
        </p:nvSpPr>
        <p:spPr>
          <a:xfrm>
            <a:off x="7434869" y="6450261"/>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B1746E-15AF-48A6-9FCA-4D91A328AD16}" type="slidenum">
              <a:rPr lang="en-US" smtClean="0"/>
              <a:pPr/>
              <a:t>‹#›</a:t>
            </a:fld>
            <a:endParaRPr lang="en-US"/>
          </a:p>
        </p:txBody>
      </p:sp>
    </p:spTree>
    <p:extLst>
      <p:ext uri="{BB962C8B-B14F-4D97-AF65-F5344CB8AC3E}">
        <p14:creationId xmlns:p14="http://schemas.microsoft.com/office/powerpoint/2010/main" val="1568229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F3A9C-6620-4EF8-8AC5-5267BAF655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4E3BE6-80B3-49A5-9D03-CB27FE84545F}"/>
              </a:ext>
            </a:extLst>
          </p:cNvPr>
          <p:cNvSpPr>
            <a:spLocks noGrp="1"/>
          </p:cNvSpPr>
          <p:nvPr>
            <p:ph type="dt" sz="half" idx="10"/>
          </p:nvPr>
        </p:nvSpPr>
        <p:spPr/>
        <p:txBody>
          <a:bodyPr/>
          <a:lstStyle/>
          <a:p>
            <a:fld id="{404F0EE5-3670-4F3C-A3D2-43CA20F22988}" type="datetimeFigureOut">
              <a:rPr lang="en-US" smtClean="0"/>
              <a:t>8/15/2018</a:t>
            </a:fld>
            <a:endParaRPr lang="en-US"/>
          </a:p>
        </p:txBody>
      </p:sp>
      <p:sp>
        <p:nvSpPr>
          <p:cNvPr id="4" name="Footer Placeholder 3">
            <a:extLst>
              <a:ext uri="{FF2B5EF4-FFF2-40B4-BE49-F238E27FC236}">
                <a16:creationId xmlns:a16="http://schemas.microsoft.com/office/drawing/2014/main" id="{0E490303-1408-4DD9-80D8-9DA557CC27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DE5ED0-337C-4B9F-AB35-9BB537164D3D}"/>
              </a:ext>
            </a:extLst>
          </p:cNvPr>
          <p:cNvSpPr>
            <a:spLocks noGrp="1"/>
          </p:cNvSpPr>
          <p:nvPr>
            <p:ph type="sldNum" sz="quarter" idx="12"/>
          </p:nvPr>
        </p:nvSpPr>
        <p:spPr/>
        <p:txBody>
          <a:bodyPr/>
          <a:lstStyle/>
          <a:p>
            <a:fld id="{06B1746E-15AF-48A6-9FCA-4D91A328AD16}" type="slidenum">
              <a:rPr lang="en-US" smtClean="0"/>
              <a:t>‹#›</a:t>
            </a:fld>
            <a:endParaRPr lang="en-US"/>
          </a:p>
        </p:txBody>
      </p:sp>
      <p:sp>
        <p:nvSpPr>
          <p:cNvPr id="6" name="Rectangle 5">
            <a:extLst>
              <a:ext uri="{FF2B5EF4-FFF2-40B4-BE49-F238E27FC236}">
                <a16:creationId xmlns:a16="http://schemas.microsoft.com/office/drawing/2014/main" id="{113DB57E-0280-47FC-9E69-5448603A3478}"/>
              </a:ext>
            </a:extLst>
          </p:cNvPr>
          <p:cNvSpPr/>
          <p:nvPr userDrawn="1"/>
        </p:nvSpPr>
        <p:spPr>
          <a:xfrm>
            <a:off x="11907" y="6391275"/>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 name="Date Placeholder 2">
            <a:extLst>
              <a:ext uri="{FF2B5EF4-FFF2-40B4-BE49-F238E27FC236}">
                <a16:creationId xmlns:a16="http://schemas.microsoft.com/office/drawing/2014/main" id="{055C81F0-3D8F-4607-AAE7-684A0EAB5994}"/>
              </a:ext>
            </a:extLst>
          </p:cNvPr>
          <p:cNvSpPr txBox="1">
            <a:spLocks/>
          </p:cNvSpPr>
          <p:nvPr userDrawn="1"/>
        </p:nvSpPr>
        <p:spPr>
          <a:xfrm>
            <a:off x="832486" y="6450261"/>
            <a:ext cx="1854203"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4F0EE5-3670-4F3C-A3D2-43CA20F22988}" type="datetimeFigureOut">
              <a:rPr lang="en-US" smtClean="0"/>
              <a:pPr/>
              <a:t>8/15/2018</a:t>
            </a:fld>
            <a:endParaRPr lang="en-US" dirty="0"/>
          </a:p>
        </p:txBody>
      </p:sp>
      <p:sp>
        <p:nvSpPr>
          <p:cNvPr id="8" name="Slide Number Placeholder 13">
            <a:extLst>
              <a:ext uri="{FF2B5EF4-FFF2-40B4-BE49-F238E27FC236}">
                <a16:creationId xmlns:a16="http://schemas.microsoft.com/office/drawing/2014/main" id="{9C020995-135F-4B29-A68F-72466749B236}"/>
              </a:ext>
            </a:extLst>
          </p:cNvPr>
          <p:cNvSpPr txBox="1">
            <a:spLocks/>
          </p:cNvSpPr>
          <p:nvPr userDrawn="1"/>
        </p:nvSpPr>
        <p:spPr>
          <a:xfrm>
            <a:off x="7434869" y="6450261"/>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B1746E-15AF-48A6-9FCA-4D91A328AD16}" type="slidenum">
              <a:rPr lang="en-US" smtClean="0"/>
              <a:pPr/>
              <a:t>‹#›</a:t>
            </a:fld>
            <a:endParaRPr lang="en-US"/>
          </a:p>
        </p:txBody>
      </p:sp>
      <p:sp>
        <p:nvSpPr>
          <p:cNvPr id="9" name="Rectangle 8">
            <a:extLst>
              <a:ext uri="{FF2B5EF4-FFF2-40B4-BE49-F238E27FC236}">
                <a16:creationId xmlns:a16="http://schemas.microsoft.com/office/drawing/2014/main" id="{2D60B773-0382-4638-805E-674AA23C3DF0}"/>
              </a:ext>
            </a:extLst>
          </p:cNvPr>
          <p:cNvSpPr/>
          <p:nvPr userDrawn="1"/>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0778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04F0EE5-3670-4F3C-A3D2-43CA20F22988}" type="datetimeFigureOut">
              <a:rPr lang="en-US" smtClean="0"/>
              <a:t>8/15/2018</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6B1746E-15AF-48A6-9FCA-4D91A328AD16}" type="slidenum">
              <a:rPr lang="en-US" smtClean="0"/>
              <a:t>‹#›</a:t>
            </a:fld>
            <a:endParaRPr lang="en-US"/>
          </a:p>
        </p:txBody>
      </p:sp>
    </p:spTree>
    <p:extLst>
      <p:ext uri="{BB962C8B-B14F-4D97-AF65-F5344CB8AC3E}">
        <p14:creationId xmlns:p14="http://schemas.microsoft.com/office/powerpoint/2010/main" val="351848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17.xml"/><Relationship Id="rId7" Type="http://schemas.openxmlformats.org/officeDocument/2006/relationships/vmlDrawing" Target="../drawings/vmlDrawing1.v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11" Type="http://schemas.openxmlformats.org/officeDocument/2006/relationships/image" Target="../media/image5.png"/><Relationship Id="rId5" Type="http://schemas.openxmlformats.org/officeDocument/2006/relationships/slideLayout" Target="../slideLayouts/slideLayout19.xml"/><Relationship Id="rId10" Type="http://schemas.openxmlformats.org/officeDocument/2006/relationships/image" Target="../media/image4.emf"/><Relationship Id="rId4" Type="http://schemas.openxmlformats.org/officeDocument/2006/relationships/slideLayout" Target="../slideLayouts/slideLayout18.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04F0EE5-3670-4F3C-A3D2-43CA20F22988}" type="datetimeFigureOut">
              <a:rPr lang="en-US" smtClean="0"/>
              <a:t>8/15/2018</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6B1746E-15AF-48A6-9FCA-4D91A328AD16}"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D4C6F9F-25CC-4275-8622-6FD160956E60}"/>
              </a:ext>
            </a:extLst>
          </p:cNvPr>
          <p:cNvSpPr/>
          <p:nvPr userDrawn="1"/>
        </p:nvSpPr>
        <p:spPr>
          <a:xfrm>
            <a:off x="11907" y="6391275"/>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 name="Date Placeholder 2">
            <a:extLst>
              <a:ext uri="{FF2B5EF4-FFF2-40B4-BE49-F238E27FC236}">
                <a16:creationId xmlns:a16="http://schemas.microsoft.com/office/drawing/2014/main" id="{20573B98-806F-497D-B06B-6C1433A8A2CC}"/>
              </a:ext>
            </a:extLst>
          </p:cNvPr>
          <p:cNvSpPr txBox="1">
            <a:spLocks/>
          </p:cNvSpPr>
          <p:nvPr userDrawn="1"/>
        </p:nvSpPr>
        <p:spPr>
          <a:xfrm>
            <a:off x="832486" y="6450261"/>
            <a:ext cx="1854203"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4F0EE5-3670-4F3C-A3D2-43CA20F22988}" type="datetimeFigureOut">
              <a:rPr lang="en-US" smtClean="0"/>
              <a:pPr/>
              <a:t>8/15/2018</a:t>
            </a:fld>
            <a:endParaRPr lang="en-US"/>
          </a:p>
        </p:txBody>
      </p:sp>
      <p:sp>
        <p:nvSpPr>
          <p:cNvPr id="13" name="Slide Number Placeholder 13">
            <a:extLst>
              <a:ext uri="{FF2B5EF4-FFF2-40B4-BE49-F238E27FC236}">
                <a16:creationId xmlns:a16="http://schemas.microsoft.com/office/drawing/2014/main" id="{D451DD28-265A-44C2-A7DC-52917B80359B}"/>
              </a:ext>
            </a:extLst>
          </p:cNvPr>
          <p:cNvSpPr txBox="1">
            <a:spLocks/>
          </p:cNvSpPr>
          <p:nvPr userDrawn="1"/>
        </p:nvSpPr>
        <p:spPr>
          <a:xfrm>
            <a:off x="7434869" y="6450261"/>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B1746E-15AF-48A6-9FCA-4D91A328AD16}" type="slidenum">
              <a:rPr lang="en-US" smtClean="0"/>
              <a:pPr/>
              <a:t>‹#›</a:t>
            </a:fld>
            <a:endParaRPr lang="en-US"/>
          </a:p>
        </p:txBody>
      </p:sp>
    </p:spTree>
    <p:extLst>
      <p:ext uri="{BB962C8B-B14F-4D97-AF65-F5344CB8AC3E}">
        <p14:creationId xmlns:p14="http://schemas.microsoft.com/office/powerpoint/2010/main" val="244590460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7" r:id="rId8"/>
    <p:sldLayoutId id="2147483712" r:id="rId9"/>
    <p:sldLayoutId id="2147483713" r:id="rId10"/>
    <p:sldLayoutId id="2147483714" r:id="rId11"/>
    <p:sldLayoutId id="2147483715" r:id="rId12"/>
    <p:sldLayoutId id="2147483727" r:id="rId13"/>
    <p:sldLayoutId id="2147483728" r:id="rId14"/>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16" name="think-cell Slide" r:id="rId9" imgW="270" imgH="270" progId="TCLayout.ActiveDocument.1">
                  <p:embed/>
                </p:oleObj>
              </mc:Choice>
              <mc:Fallback>
                <p:oleObj name="think-cell Slide" r:id="rId9" imgW="270" imgH="270" progId="TCLayout.ActiveDocument.1">
                  <p:embed/>
                  <p:pic>
                    <p:nvPicPr>
                      <p:cNvPr id="2" name="Object 1" hidden="1"/>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9" name="Slide Number Placeholder 5"/>
          <p:cNvSpPr txBox="1">
            <a:spLocks/>
          </p:cNvSpPr>
          <p:nvPr/>
        </p:nvSpPr>
        <p:spPr>
          <a:xfrm>
            <a:off x="6596063" y="6619875"/>
            <a:ext cx="2133600" cy="249238"/>
          </a:xfrm>
          <a:prstGeom prst="rect">
            <a:avLst/>
          </a:prstGeom>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defRPr/>
            </a:pPr>
            <a:fld id="{A101630A-BEE3-425B-9C6C-71036EE36737}" type="slidenum">
              <a:rPr lang="en-US" sz="1200" smtClean="0">
                <a:solidFill>
                  <a:schemeClr val="tx2">
                    <a:lumMod val="50000"/>
                    <a:lumOff val="50000"/>
                  </a:schemeClr>
                </a:solidFill>
                <a:latin typeface="12 Avenir 45 Book   03173" charset="0"/>
              </a:rPr>
              <a:pPr algn="r" eaLnBrk="1" hangingPunct="1">
                <a:defRPr/>
              </a:pPr>
              <a:t>‹#›</a:t>
            </a:fld>
            <a:endParaRPr lang="en-US" sz="1200" dirty="0">
              <a:solidFill>
                <a:schemeClr val="tx2">
                  <a:lumMod val="50000"/>
                  <a:lumOff val="50000"/>
                </a:schemeClr>
              </a:solidFill>
              <a:latin typeface="12 Avenir 45 Book   03173" charset="0"/>
            </a:endParaRPr>
          </a:p>
        </p:txBody>
      </p:sp>
      <p:pic>
        <p:nvPicPr>
          <p:cNvPr id="2052" name="Picture 2"/>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22250" y="6457950"/>
            <a:ext cx="3657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47723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Lst>
  <p:hf sldNum="0" hdr="0" ftr="0" dt="0"/>
  <p:txStyles>
    <p:titleStyle>
      <a:lvl1pPr algn="l" defTabSz="457200" rtl="0" eaLnBrk="1" fontAlgn="base" hangingPunct="1">
        <a:spcBef>
          <a:spcPct val="0"/>
        </a:spcBef>
        <a:spcAft>
          <a:spcPct val="0"/>
        </a:spcAft>
        <a:defRPr sz="4000" kern="1200">
          <a:solidFill>
            <a:srgbClr val="991111"/>
          </a:solidFill>
          <a:latin typeface="+mj-lt"/>
          <a:ea typeface="MS PGothic" pitchFamily="34" charset="-128"/>
          <a:cs typeface="MS PGothic" charset="0"/>
        </a:defRPr>
      </a:lvl1pPr>
      <a:lvl2pPr algn="l" defTabSz="457200" rtl="0" eaLnBrk="1" fontAlgn="base" hangingPunct="1">
        <a:spcBef>
          <a:spcPct val="0"/>
        </a:spcBef>
        <a:spcAft>
          <a:spcPct val="0"/>
        </a:spcAft>
        <a:defRPr sz="4000">
          <a:solidFill>
            <a:srgbClr val="991111"/>
          </a:solidFill>
          <a:latin typeface="Calibri" pitchFamily="34" charset="0"/>
          <a:ea typeface="MS PGothic" pitchFamily="34" charset="-128"/>
          <a:cs typeface="MS PGothic" charset="0"/>
        </a:defRPr>
      </a:lvl2pPr>
      <a:lvl3pPr algn="l" defTabSz="457200" rtl="0" eaLnBrk="1" fontAlgn="base" hangingPunct="1">
        <a:spcBef>
          <a:spcPct val="0"/>
        </a:spcBef>
        <a:spcAft>
          <a:spcPct val="0"/>
        </a:spcAft>
        <a:defRPr sz="4000">
          <a:solidFill>
            <a:srgbClr val="991111"/>
          </a:solidFill>
          <a:latin typeface="Calibri" pitchFamily="34" charset="0"/>
          <a:ea typeface="MS PGothic" pitchFamily="34" charset="-128"/>
          <a:cs typeface="MS PGothic" charset="0"/>
        </a:defRPr>
      </a:lvl3pPr>
      <a:lvl4pPr algn="l" defTabSz="457200" rtl="0" eaLnBrk="1" fontAlgn="base" hangingPunct="1">
        <a:spcBef>
          <a:spcPct val="0"/>
        </a:spcBef>
        <a:spcAft>
          <a:spcPct val="0"/>
        </a:spcAft>
        <a:defRPr sz="4000">
          <a:solidFill>
            <a:srgbClr val="991111"/>
          </a:solidFill>
          <a:latin typeface="Calibri" pitchFamily="34" charset="0"/>
          <a:ea typeface="MS PGothic" pitchFamily="34" charset="-128"/>
          <a:cs typeface="MS PGothic" charset="0"/>
        </a:defRPr>
      </a:lvl4pPr>
      <a:lvl5pPr algn="l" defTabSz="457200" rtl="0" eaLnBrk="1" fontAlgn="base" hangingPunct="1">
        <a:spcBef>
          <a:spcPct val="0"/>
        </a:spcBef>
        <a:spcAft>
          <a:spcPct val="0"/>
        </a:spcAft>
        <a:defRPr sz="4000">
          <a:solidFill>
            <a:srgbClr val="991111"/>
          </a:solidFill>
          <a:latin typeface="Calibri" pitchFamily="34" charset="0"/>
          <a:ea typeface="MS PGothic" pitchFamily="34" charset="-128"/>
          <a:cs typeface="MS PGothic" charset="0"/>
        </a:defRPr>
      </a:lvl5pPr>
      <a:lvl6pPr marL="457200" algn="l" defTabSz="457200" rtl="0" eaLnBrk="1" fontAlgn="base" hangingPunct="1">
        <a:spcBef>
          <a:spcPct val="0"/>
        </a:spcBef>
        <a:spcAft>
          <a:spcPct val="0"/>
        </a:spcAft>
        <a:defRPr sz="4000">
          <a:solidFill>
            <a:srgbClr val="991111"/>
          </a:solidFill>
          <a:latin typeface="Calibri" pitchFamily="34" charset="0"/>
          <a:ea typeface="MS PGothic" pitchFamily="34" charset="-128"/>
        </a:defRPr>
      </a:lvl6pPr>
      <a:lvl7pPr marL="914400" algn="l" defTabSz="457200" rtl="0" eaLnBrk="1" fontAlgn="base" hangingPunct="1">
        <a:spcBef>
          <a:spcPct val="0"/>
        </a:spcBef>
        <a:spcAft>
          <a:spcPct val="0"/>
        </a:spcAft>
        <a:defRPr sz="4000">
          <a:solidFill>
            <a:srgbClr val="991111"/>
          </a:solidFill>
          <a:latin typeface="Calibri" pitchFamily="34" charset="0"/>
          <a:ea typeface="MS PGothic" pitchFamily="34" charset="-128"/>
        </a:defRPr>
      </a:lvl7pPr>
      <a:lvl8pPr marL="1371600" algn="l" defTabSz="457200" rtl="0" eaLnBrk="1" fontAlgn="base" hangingPunct="1">
        <a:spcBef>
          <a:spcPct val="0"/>
        </a:spcBef>
        <a:spcAft>
          <a:spcPct val="0"/>
        </a:spcAft>
        <a:defRPr sz="4000">
          <a:solidFill>
            <a:srgbClr val="991111"/>
          </a:solidFill>
          <a:latin typeface="Calibri" pitchFamily="34" charset="0"/>
          <a:ea typeface="MS PGothic" pitchFamily="34" charset="-128"/>
        </a:defRPr>
      </a:lvl8pPr>
      <a:lvl9pPr marL="1828800" algn="l" defTabSz="457200" rtl="0" eaLnBrk="1" fontAlgn="base" hangingPunct="1">
        <a:spcBef>
          <a:spcPct val="0"/>
        </a:spcBef>
        <a:spcAft>
          <a:spcPct val="0"/>
        </a:spcAft>
        <a:defRPr sz="4000">
          <a:solidFill>
            <a:srgbClr val="991111"/>
          </a:solidFill>
          <a:latin typeface="Calibri"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insight.livestories.com/s/v2/preventing-the-next-opioid-overdose/aa67c27f-1b19-42ca-8bd3-178f26afc91f/"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7.jpe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urban.org/policy-centers/health-policy-center/projects/california-county-fact-sheets-treatment-gaps-opioid-agonist-medication-assisted-therapy-oa-mat-and-estimates-how-many-additional-prescribers-are-neede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https://cdph.ca.gov/opioiddashboard"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48.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rxsafemarin.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hyperlink" Target="mailto:RxSafeMarin@gmail.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ropbox.com/s/v0gvkj0ksfzfiuv/MRN004_RXSAFE_11-H264_1080p.mp4?dl=0"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D526425-1B45-4159-9AE3-FE3944A5B8B7}"/>
              </a:ext>
            </a:extLst>
          </p:cNvPr>
          <p:cNvSpPr>
            <a:spLocks noGrp="1"/>
          </p:cNvSpPr>
          <p:nvPr>
            <p:ph type="ctrTitle"/>
          </p:nvPr>
        </p:nvSpPr>
        <p:spPr>
          <a:xfrm>
            <a:off x="490451" y="1939504"/>
            <a:ext cx="8163098" cy="981401"/>
          </a:xfrm>
        </p:spPr>
        <p:txBody>
          <a:bodyPr>
            <a:noAutofit/>
          </a:bodyPr>
          <a:lstStyle/>
          <a:p>
            <a:r>
              <a:rPr lang="en-US" sz="4000" b="1" dirty="0">
                <a:solidFill>
                  <a:srgbClr val="5F5F5F"/>
                </a:solidFill>
              </a:rPr>
              <a:t>Tackling the Opioid Epidemic Locally: One County’s Approach </a:t>
            </a:r>
          </a:p>
        </p:txBody>
      </p:sp>
      <p:sp>
        <p:nvSpPr>
          <p:cNvPr id="2" name="TextBox 1">
            <a:extLst>
              <a:ext uri="{FF2B5EF4-FFF2-40B4-BE49-F238E27FC236}">
                <a16:creationId xmlns:a16="http://schemas.microsoft.com/office/drawing/2014/main" id="{07D0DE3F-70C8-4FB3-8A3C-276093165EBA}"/>
              </a:ext>
            </a:extLst>
          </p:cNvPr>
          <p:cNvSpPr txBox="1"/>
          <p:nvPr/>
        </p:nvSpPr>
        <p:spPr>
          <a:xfrm>
            <a:off x="844222" y="4263665"/>
            <a:ext cx="6459682" cy="1323439"/>
          </a:xfrm>
          <a:prstGeom prst="rect">
            <a:avLst/>
          </a:prstGeom>
          <a:noFill/>
        </p:spPr>
        <p:txBody>
          <a:bodyPr wrap="square" rtlCol="0">
            <a:spAutoFit/>
          </a:bodyPr>
          <a:lstStyle/>
          <a:p>
            <a:r>
              <a:rPr lang="en-US" sz="2000" dirty="0">
                <a:solidFill>
                  <a:schemeClr val="tx2"/>
                </a:solidFill>
              </a:rPr>
              <a:t>Matt Willis, MD MPH</a:t>
            </a:r>
          </a:p>
          <a:p>
            <a:r>
              <a:rPr lang="en-US" sz="2000" dirty="0">
                <a:solidFill>
                  <a:schemeClr val="tx2"/>
                </a:solidFill>
              </a:rPr>
              <a:t>Public Health Officer, Marin County</a:t>
            </a:r>
          </a:p>
          <a:p>
            <a:r>
              <a:rPr lang="en-US" sz="2000" dirty="0">
                <a:solidFill>
                  <a:schemeClr val="tx2"/>
                </a:solidFill>
              </a:rPr>
              <a:t>Clinical Lead, California Opioid Safety Network</a:t>
            </a:r>
          </a:p>
          <a:p>
            <a:r>
              <a:rPr lang="en-US" sz="2000" dirty="0">
                <a:solidFill>
                  <a:schemeClr val="tx2"/>
                </a:solidFill>
              </a:rPr>
              <a:t>RxSafe Marin Co-founder</a:t>
            </a:r>
          </a:p>
        </p:txBody>
      </p:sp>
      <p:pic>
        <p:nvPicPr>
          <p:cNvPr id="3" name="Picture 2">
            <a:extLst>
              <a:ext uri="{FF2B5EF4-FFF2-40B4-BE49-F238E27FC236}">
                <a16:creationId xmlns:a16="http://schemas.microsoft.com/office/drawing/2014/main" id="{151F4FDD-B85F-4E8A-AD25-011C506AEADD}"/>
              </a:ext>
            </a:extLst>
          </p:cNvPr>
          <p:cNvPicPr>
            <a:picLocks noChangeAspect="1"/>
          </p:cNvPicPr>
          <p:nvPr/>
        </p:nvPicPr>
        <p:blipFill>
          <a:blip r:embed="rId3"/>
          <a:stretch>
            <a:fillRect/>
          </a:stretch>
        </p:blipFill>
        <p:spPr>
          <a:xfrm>
            <a:off x="5610736" y="5587104"/>
            <a:ext cx="1408297" cy="789500"/>
          </a:xfrm>
          <a:prstGeom prst="rect">
            <a:avLst/>
          </a:prstGeom>
        </p:spPr>
      </p:pic>
      <p:pic>
        <p:nvPicPr>
          <p:cNvPr id="4" name="Picture 3">
            <a:extLst>
              <a:ext uri="{FF2B5EF4-FFF2-40B4-BE49-F238E27FC236}">
                <a16:creationId xmlns:a16="http://schemas.microsoft.com/office/drawing/2014/main" id="{6D897060-82D1-48B5-A820-57E5E7C38EFC}"/>
              </a:ext>
            </a:extLst>
          </p:cNvPr>
          <p:cNvPicPr>
            <a:picLocks noChangeAspect="1"/>
          </p:cNvPicPr>
          <p:nvPr/>
        </p:nvPicPr>
        <p:blipFill>
          <a:blip r:embed="rId4"/>
          <a:stretch>
            <a:fillRect/>
          </a:stretch>
        </p:blipFill>
        <p:spPr>
          <a:xfrm>
            <a:off x="2774196" y="5656382"/>
            <a:ext cx="1141371" cy="614280"/>
          </a:xfrm>
          <a:prstGeom prst="rect">
            <a:avLst/>
          </a:prstGeom>
        </p:spPr>
      </p:pic>
    </p:spTree>
    <p:extLst>
      <p:ext uri="{BB962C8B-B14F-4D97-AF65-F5344CB8AC3E}">
        <p14:creationId xmlns:p14="http://schemas.microsoft.com/office/powerpoint/2010/main" val="3905671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8104" y="6458"/>
            <a:ext cx="7543800" cy="1450757"/>
          </a:xfrm>
        </p:spPr>
        <p:txBody>
          <a:bodyPr>
            <a:normAutofit/>
          </a:bodyPr>
          <a:lstStyle/>
          <a:p>
            <a:r>
              <a:rPr lang="en-US" sz="3600" dirty="0" err="1"/>
              <a:t>RxSafe</a:t>
            </a:r>
            <a:r>
              <a:rPr lang="en-US" sz="3600" dirty="0"/>
              <a:t> Marin Formation:</a:t>
            </a:r>
            <a:br>
              <a:rPr lang="en-US" sz="3600" dirty="0"/>
            </a:br>
            <a:r>
              <a:rPr lang="en-US" sz="3600" dirty="0"/>
              <a:t>An Emerging Epidemic</a:t>
            </a:r>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2"/>
          </p:nvPr>
        </p:nvSpPr>
        <p:spPr>
          <a:xfrm>
            <a:off x="4648199" y="1600200"/>
            <a:ext cx="4414319" cy="4525963"/>
          </a:xfrm>
        </p:spPr>
        <p:txBody>
          <a:bodyPr/>
          <a:lstStyle/>
          <a:p>
            <a:endParaRPr lang="en-US" sz="2400" dirty="0"/>
          </a:p>
          <a:p>
            <a:r>
              <a:rPr lang="en-US" sz="2400" dirty="0"/>
              <a:t>Data:</a:t>
            </a:r>
          </a:p>
          <a:p>
            <a:r>
              <a:rPr lang="en-US" sz="2400" dirty="0"/>
              <a:t>In Marin County between 2006 and 2013 there was a doubling in:</a:t>
            </a:r>
          </a:p>
          <a:p>
            <a:pPr lvl="1"/>
            <a:r>
              <a:rPr lang="en-US" dirty="0"/>
              <a:t>Opioid prescriptions</a:t>
            </a:r>
          </a:p>
          <a:p>
            <a:pPr lvl="1"/>
            <a:r>
              <a:rPr lang="en-US" dirty="0"/>
              <a:t>Opioid related emergency room visits</a:t>
            </a:r>
          </a:p>
          <a:p>
            <a:pPr lvl="1"/>
            <a:r>
              <a:rPr lang="en-US" dirty="0"/>
              <a:t>Accidental drug overdose deaths </a:t>
            </a:r>
          </a:p>
          <a:p>
            <a:r>
              <a:rPr lang="en-US" sz="2400" dirty="0"/>
              <a:t>One in five Marin high school juniors reported misusing pain killers</a:t>
            </a:r>
          </a:p>
        </p:txBody>
      </p:sp>
      <p:pic>
        <p:nvPicPr>
          <p:cNvPr id="1064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199"/>
            <a:ext cx="4373880" cy="4691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0495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89038"/>
          </a:xfrm>
        </p:spPr>
        <p:txBody>
          <a:bodyPr/>
          <a:lstStyle/>
          <a:p>
            <a:r>
              <a:rPr lang="en-US" dirty="0"/>
              <a:t>Marin Families</a:t>
            </a:r>
          </a:p>
        </p:txBody>
      </p:sp>
      <p:pic>
        <p:nvPicPr>
          <p:cNvPr id="4" name="Content Placeholder 3"/>
          <p:cNvPicPr>
            <a:picLocks noGrp="1"/>
          </p:cNvPicPr>
          <p:nvPr>
            <p:ph idx="1"/>
          </p:nvPr>
        </p:nvPicPr>
        <p:blipFill rotWithShape="1">
          <a:blip r:embed="rId2"/>
          <a:srcRect l="21179" t="28789" r="35808" b="13532"/>
          <a:stretch/>
        </p:blipFill>
        <p:spPr bwMode="auto">
          <a:xfrm>
            <a:off x="1524000" y="1295400"/>
            <a:ext cx="5917474" cy="4219303"/>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extLst>
              <a:ext uri="{BEBA8EAE-BF5A-486C-A8C5-ECC9F3942E4B}">
                <a14:imgProps xmlns:a14="http://schemas.microsoft.com/office/drawing/2010/main">
                  <a14:imgLayer r:embed="rId4">
                    <a14:imgEffect>
                      <a14:sharpenSoften amount="77000"/>
                    </a14:imgEffect>
                    <a14:imgEffect>
                      <a14:saturation sat="120000"/>
                    </a14:imgEffect>
                  </a14:imgLayer>
                </a14:imgProps>
              </a:ext>
            </a:extLst>
          </a:blip>
          <a:srcRect l="33333" t="40194" r="33173" b="40152"/>
          <a:stretch/>
        </p:blipFill>
        <p:spPr bwMode="auto">
          <a:xfrm>
            <a:off x="3276600" y="2743200"/>
            <a:ext cx="5029200" cy="2667000"/>
          </a:xfrm>
          <a:prstGeom prst="rect">
            <a:avLst/>
          </a:prstGeom>
          <a:solidFill>
            <a:schemeClr val="accent1">
              <a:lumMod val="20000"/>
              <a:lumOff val="80000"/>
              <a:alpha val="23000"/>
            </a:schemeClr>
          </a:solidFill>
          <a:ln>
            <a:noFill/>
          </a:ln>
          <a:effectLst/>
          <a:extLst>
            <a:ext uri="{53640926-AAD7-44D8-BBD7-CCE9431645EC}">
              <a14:shadowObscured xmlns:a14="http://schemas.microsoft.com/office/drawing/2010/main"/>
            </a:ext>
          </a:extLst>
        </p:spPr>
      </p:pic>
      <p:sp>
        <p:nvSpPr>
          <p:cNvPr id="6" name="TextBox 5"/>
          <p:cNvSpPr txBox="1"/>
          <p:nvPr/>
        </p:nvSpPr>
        <p:spPr>
          <a:xfrm>
            <a:off x="6257110" y="5007913"/>
            <a:ext cx="2048690" cy="400110"/>
          </a:xfrm>
          <a:prstGeom prst="rect">
            <a:avLst/>
          </a:prstGeom>
          <a:solidFill>
            <a:schemeClr val="bg1"/>
          </a:solidFill>
        </p:spPr>
        <p:txBody>
          <a:bodyPr wrap="square" rtlCol="0">
            <a:spAutoFit/>
          </a:bodyPr>
          <a:lstStyle/>
          <a:p>
            <a:endParaRPr lang="en-US" sz="2000" dirty="0"/>
          </a:p>
        </p:txBody>
      </p:sp>
    </p:spTree>
    <p:extLst>
      <p:ext uri="{BB962C8B-B14F-4D97-AF65-F5344CB8AC3E}">
        <p14:creationId xmlns:p14="http://schemas.microsoft.com/office/powerpoint/2010/main" val="1009207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1"/>
          <p:cNvPicPr>
            <a:picLocks noChangeAspect="1" noChangeArrowheads="1"/>
          </p:cNvPicPr>
          <p:nvPr/>
        </p:nvPicPr>
        <p:blipFill>
          <a:blip r:embed="rId2"/>
          <a:srcRect/>
          <a:stretch>
            <a:fillRect/>
          </a:stretch>
        </p:blipFill>
        <p:spPr bwMode="auto">
          <a:xfrm>
            <a:off x="2349500" y="382588"/>
            <a:ext cx="4572000" cy="1747837"/>
          </a:xfrm>
          <a:prstGeom prst="rect">
            <a:avLst/>
          </a:prstGeom>
          <a:noFill/>
          <a:ln w="9525">
            <a:noFill/>
            <a:miter lim="800000"/>
            <a:headEnd/>
            <a:tailEnd/>
          </a:ln>
        </p:spPr>
      </p:pic>
      <p:pic>
        <p:nvPicPr>
          <p:cNvPr id="98306" name="Picture 3"/>
          <p:cNvPicPr>
            <a:picLocks noChangeAspect="1" noChangeArrowheads="1"/>
          </p:cNvPicPr>
          <p:nvPr/>
        </p:nvPicPr>
        <p:blipFill>
          <a:blip r:embed="rId3"/>
          <a:srcRect/>
          <a:stretch>
            <a:fillRect/>
          </a:stretch>
        </p:blipFill>
        <p:spPr bwMode="auto">
          <a:xfrm>
            <a:off x="5173663" y="4992688"/>
            <a:ext cx="3441700" cy="1187450"/>
          </a:xfrm>
          <a:prstGeom prst="rect">
            <a:avLst/>
          </a:prstGeom>
          <a:noFill/>
          <a:ln w="9525">
            <a:noFill/>
            <a:miter lim="800000"/>
            <a:headEnd/>
            <a:tailEnd/>
          </a:ln>
        </p:spPr>
      </p:pic>
      <p:pic>
        <p:nvPicPr>
          <p:cNvPr id="98307" name="Picture 4" descr="PrimaryLogo"/>
          <p:cNvPicPr>
            <a:picLocks noChangeAspect="1" noChangeArrowheads="1"/>
          </p:cNvPicPr>
          <p:nvPr/>
        </p:nvPicPr>
        <p:blipFill>
          <a:blip r:embed="rId4"/>
          <a:srcRect/>
          <a:stretch>
            <a:fillRect/>
          </a:stretch>
        </p:blipFill>
        <p:spPr bwMode="auto">
          <a:xfrm>
            <a:off x="198438" y="5384800"/>
            <a:ext cx="957262" cy="912813"/>
          </a:xfrm>
          <a:prstGeom prst="rect">
            <a:avLst/>
          </a:prstGeom>
          <a:noFill/>
          <a:ln w="9525">
            <a:noFill/>
            <a:miter lim="800000"/>
            <a:headEnd/>
            <a:tailEnd/>
          </a:ln>
        </p:spPr>
      </p:pic>
      <p:pic>
        <p:nvPicPr>
          <p:cNvPr id="98308" name="Picture 5" descr="HHS_Logo-Med"/>
          <p:cNvPicPr>
            <a:picLocks noChangeAspect="1" noChangeArrowheads="1"/>
          </p:cNvPicPr>
          <p:nvPr/>
        </p:nvPicPr>
        <p:blipFill>
          <a:blip r:embed="rId5"/>
          <a:srcRect/>
          <a:stretch>
            <a:fillRect/>
          </a:stretch>
        </p:blipFill>
        <p:spPr bwMode="auto">
          <a:xfrm>
            <a:off x="1668463" y="5778500"/>
            <a:ext cx="1054100" cy="549275"/>
          </a:xfrm>
          <a:prstGeom prst="rect">
            <a:avLst/>
          </a:prstGeom>
          <a:noFill/>
          <a:ln w="9525">
            <a:noFill/>
            <a:miter lim="800000"/>
            <a:headEnd/>
            <a:tailEnd/>
          </a:ln>
        </p:spPr>
      </p:pic>
      <p:pic>
        <p:nvPicPr>
          <p:cNvPr id="98309" name="Picture 6" descr="HMP logo"/>
          <p:cNvPicPr>
            <a:picLocks noChangeAspect="1" noChangeArrowheads="1"/>
          </p:cNvPicPr>
          <p:nvPr/>
        </p:nvPicPr>
        <p:blipFill>
          <a:blip r:embed="rId6"/>
          <a:srcRect/>
          <a:stretch>
            <a:fillRect/>
          </a:stretch>
        </p:blipFill>
        <p:spPr bwMode="auto">
          <a:xfrm>
            <a:off x="2935288" y="5553075"/>
            <a:ext cx="1173162" cy="774700"/>
          </a:xfrm>
          <a:prstGeom prst="rect">
            <a:avLst/>
          </a:prstGeom>
          <a:noFill/>
          <a:ln w="9525">
            <a:noFill/>
            <a:miter lim="800000"/>
            <a:headEnd/>
            <a:tailEnd/>
          </a:ln>
        </p:spPr>
      </p:pic>
      <p:sp>
        <p:nvSpPr>
          <p:cNvPr id="98310" name="Subtitle 8"/>
          <p:cNvSpPr>
            <a:spLocks noGrp="1"/>
          </p:cNvSpPr>
          <p:nvPr>
            <p:ph type="subTitle" idx="4294967295"/>
          </p:nvPr>
        </p:nvSpPr>
        <p:spPr>
          <a:xfrm>
            <a:off x="1973654" y="3600450"/>
            <a:ext cx="5993396" cy="1200150"/>
          </a:xfrm>
        </p:spPr>
        <p:txBody>
          <a:bodyPr>
            <a:normAutofit lnSpcReduction="10000"/>
          </a:bodyPr>
          <a:lstStyle/>
          <a:p>
            <a:pPr marL="0" indent="0" algn="ctr" defTabSz="457200">
              <a:lnSpc>
                <a:spcPct val="80000"/>
              </a:lnSpc>
              <a:buFont typeface="Arial" charset="0"/>
              <a:buNone/>
            </a:pPr>
            <a:r>
              <a:rPr lang="en-US" sz="3000" i="1" dirty="0">
                <a:solidFill>
                  <a:srgbClr val="898989"/>
                </a:solidFill>
              </a:rPr>
              <a:t>What can we do as a community to prevent prescription drug abuse and save lives?</a:t>
            </a:r>
            <a:endParaRPr lang="en-US" sz="3000" dirty="0">
              <a:solidFill>
                <a:srgbClr val="898989"/>
              </a:solidFill>
            </a:endParaRPr>
          </a:p>
          <a:p>
            <a:pPr marL="0" indent="0" algn="ctr" defTabSz="457200">
              <a:lnSpc>
                <a:spcPct val="80000"/>
              </a:lnSpc>
              <a:buFont typeface="Arial" charset="0"/>
              <a:buNone/>
            </a:pPr>
            <a:endParaRPr lang="en-US" sz="3000" dirty="0">
              <a:solidFill>
                <a:srgbClr val="898989"/>
              </a:solidFill>
            </a:endParaRPr>
          </a:p>
        </p:txBody>
      </p:sp>
      <p:sp>
        <p:nvSpPr>
          <p:cNvPr id="10" name="Title 9"/>
          <p:cNvSpPr>
            <a:spLocks noGrp="1"/>
          </p:cNvSpPr>
          <p:nvPr>
            <p:ph type="ctrTitle" idx="4294967295"/>
          </p:nvPr>
        </p:nvSpPr>
        <p:spPr>
          <a:xfrm>
            <a:off x="0" y="2130425"/>
            <a:ext cx="7772400" cy="1470025"/>
          </a:xfrm>
        </p:spPr>
        <p:txBody>
          <a:bodyPr rtlCol="0">
            <a:normAutofit/>
          </a:bodyPr>
          <a:lstStyle/>
          <a:p>
            <a:pPr defTabSz="457200" eaLnBrk="1" fontAlgn="auto" hangingPunct="1">
              <a:spcAft>
                <a:spcPts val="0"/>
              </a:spcAft>
              <a:defRPr/>
            </a:pPr>
            <a:r>
              <a:rPr lang="en-US" sz="6600" dirty="0">
                <a:ln w="38100" cmpd="sng">
                  <a:solidFill>
                    <a:schemeClr val="tx1"/>
                  </a:solidFill>
                </a:ln>
                <a:solidFill>
                  <a:schemeClr val="accent5">
                    <a:lumMod val="60000"/>
                    <a:lumOff val="40000"/>
                  </a:schemeClr>
                </a:solidFill>
              </a:rPr>
              <a:t>				WELCOME</a:t>
            </a:r>
          </a:p>
        </p:txBody>
      </p:sp>
    </p:spTree>
    <p:extLst>
      <p:ext uri="{BB962C8B-B14F-4D97-AF65-F5344CB8AC3E}">
        <p14:creationId xmlns:p14="http://schemas.microsoft.com/office/powerpoint/2010/main" val="1472039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51"/>
          <p:cNvSpPr>
            <a:spLocks noChangeArrowheads="1"/>
          </p:cNvSpPr>
          <p:nvPr/>
        </p:nvSpPr>
        <p:spPr bwMode="auto">
          <a:xfrm>
            <a:off x="1016000" y="1143000"/>
            <a:ext cx="7010400" cy="3943350"/>
          </a:xfrm>
          <a:prstGeom prst="ellipse">
            <a:avLst/>
          </a:prstGeom>
          <a:solidFill>
            <a:srgbClr val="FFFFFF"/>
          </a:solidFill>
          <a:ln w="12700">
            <a:solidFill>
              <a:srgbClr val="000000"/>
            </a:solidFill>
            <a:round/>
            <a:headEnd/>
            <a:tailEnd/>
          </a:ln>
          <a:effectLst>
            <a:outerShdw dist="25400" dir="5400000" sx="100999" sy="100999" rotWithShape="0">
              <a:srgbClr val="808080">
                <a:alpha val="39998"/>
              </a:srgbClr>
            </a:outerShdw>
          </a:effectLst>
        </p:spPr>
        <p:txBody>
          <a:bodyPr anchor="ctr"/>
          <a:lstStyle/>
          <a:p>
            <a:pPr algn="ctr" defTabSz="457200" fontAlgn="auto">
              <a:spcBef>
                <a:spcPts val="0"/>
              </a:spcBef>
              <a:spcAft>
                <a:spcPts val="0"/>
              </a:spcAft>
              <a:defRPr/>
            </a:pPr>
            <a:endParaRPr lang="en-US" sz="1800">
              <a:solidFill>
                <a:prstClr val="white"/>
              </a:solidFill>
              <a:latin typeface="Calibri"/>
              <a:ea typeface="MS PGothic" pitchFamily="34" charset="-128"/>
            </a:endParaRPr>
          </a:p>
        </p:txBody>
      </p:sp>
      <p:sp>
        <p:nvSpPr>
          <p:cNvPr id="16" name="Freeform 15"/>
          <p:cNvSpPr/>
          <p:nvPr/>
        </p:nvSpPr>
        <p:spPr>
          <a:xfrm>
            <a:off x="3556000" y="857250"/>
            <a:ext cx="2108200" cy="952500"/>
          </a:xfrm>
          <a:custGeom>
            <a:avLst/>
            <a:gdLst>
              <a:gd name="connsiteX0" fmla="*/ 0 w 1959731"/>
              <a:gd name="connsiteY0" fmla="*/ 212308 h 1273825"/>
              <a:gd name="connsiteX1" fmla="*/ 212308 w 1959731"/>
              <a:gd name="connsiteY1" fmla="*/ 0 h 1273825"/>
              <a:gd name="connsiteX2" fmla="*/ 1747423 w 1959731"/>
              <a:gd name="connsiteY2" fmla="*/ 0 h 1273825"/>
              <a:gd name="connsiteX3" fmla="*/ 1959731 w 1959731"/>
              <a:gd name="connsiteY3" fmla="*/ 212308 h 1273825"/>
              <a:gd name="connsiteX4" fmla="*/ 1959731 w 1959731"/>
              <a:gd name="connsiteY4" fmla="*/ 1061517 h 1273825"/>
              <a:gd name="connsiteX5" fmla="*/ 1747423 w 1959731"/>
              <a:gd name="connsiteY5" fmla="*/ 1273825 h 1273825"/>
              <a:gd name="connsiteX6" fmla="*/ 212308 w 1959731"/>
              <a:gd name="connsiteY6" fmla="*/ 1273825 h 1273825"/>
              <a:gd name="connsiteX7" fmla="*/ 0 w 1959731"/>
              <a:gd name="connsiteY7" fmla="*/ 1061517 h 1273825"/>
              <a:gd name="connsiteX8" fmla="*/ 0 w 1959731"/>
              <a:gd name="connsiteY8" fmla="*/ 212308 h 127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9731" h="1273825">
                <a:moveTo>
                  <a:pt x="0" y="212308"/>
                </a:moveTo>
                <a:cubicBezTo>
                  <a:pt x="0" y="95054"/>
                  <a:pt x="95054" y="0"/>
                  <a:pt x="212308" y="0"/>
                </a:cubicBezTo>
                <a:lnTo>
                  <a:pt x="1747423" y="0"/>
                </a:lnTo>
                <a:cubicBezTo>
                  <a:pt x="1864677" y="0"/>
                  <a:pt x="1959731" y="95054"/>
                  <a:pt x="1959731" y="212308"/>
                </a:cubicBezTo>
                <a:lnTo>
                  <a:pt x="1959731" y="1061517"/>
                </a:lnTo>
                <a:cubicBezTo>
                  <a:pt x="1959731" y="1178771"/>
                  <a:pt x="1864677" y="1273825"/>
                  <a:pt x="1747423" y="1273825"/>
                </a:cubicBezTo>
                <a:lnTo>
                  <a:pt x="212308" y="1273825"/>
                </a:lnTo>
                <a:cubicBezTo>
                  <a:pt x="95054" y="1273825"/>
                  <a:pt x="0" y="1178771"/>
                  <a:pt x="0" y="1061517"/>
                </a:cubicBezTo>
                <a:lnTo>
                  <a:pt x="0" y="212308"/>
                </a:lnTo>
                <a:close/>
              </a:path>
            </a:pathLst>
          </a:custGeom>
          <a:solidFill>
            <a:srgbClr val="62BACF"/>
          </a:solidFill>
          <a:ln>
            <a:solidFill>
              <a:schemeClr val="tx1"/>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115523" tIns="115523" rIns="115523" bIns="115523" spcCol="1270" anchor="ctr"/>
          <a:lstStyle/>
          <a:p>
            <a:pPr algn="ctr" defTabSz="622300" fontAlgn="auto">
              <a:lnSpc>
                <a:spcPct val="90000"/>
              </a:lnSpc>
              <a:spcAft>
                <a:spcPct val="35000"/>
              </a:spcAft>
              <a:defRPr/>
            </a:pPr>
            <a:r>
              <a:rPr lang="en-US" sz="1400" dirty="0">
                <a:solidFill>
                  <a:prstClr val="white"/>
                </a:solidFill>
                <a:cs typeface="Calibri"/>
              </a:rPr>
              <a:t>Community Based Prevention </a:t>
            </a:r>
          </a:p>
          <a:p>
            <a:pPr algn="ctr" defTabSz="622300" fontAlgn="auto">
              <a:lnSpc>
                <a:spcPct val="90000"/>
              </a:lnSpc>
              <a:spcAft>
                <a:spcPct val="35000"/>
              </a:spcAft>
              <a:defRPr/>
            </a:pPr>
            <a:r>
              <a:rPr lang="en-US" sz="1400" dirty="0">
                <a:solidFill>
                  <a:prstClr val="white"/>
                </a:solidFill>
                <a:cs typeface="Calibri"/>
              </a:rPr>
              <a:t>Action Team</a:t>
            </a:r>
          </a:p>
        </p:txBody>
      </p:sp>
      <p:sp>
        <p:nvSpPr>
          <p:cNvPr id="22" name="Freeform 21"/>
          <p:cNvSpPr/>
          <p:nvPr/>
        </p:nvSpPr>
        <p:spPr>
          <a:xfrm>
            <a:off x="304800" y="2228850"/>
            <a:ext cx="2159000" cy="895350"/>
          </a:xfrm>
          <a:custGeom>
            <a:avLst/>
            <a:gdLst>
              <a:gd name="connsiteX0" fmla="*/ 0 w 1959731"/>
              <a:gd name="connsiteY0" fmla="*/ 212308 h 1273825"/>
              <a:gd name="connsiteX1" fmla="*/ 212308 w 1959731"/>
              <a:gd name="connsiteY1" fmla="*/ 0 h 1273825"/>
              <a:gd name="connsiteX2" fmla="*/ 1747423 w 1959731"/>
              <a:gd name="connsiteY2" fmla="*/ 0 h 1273825"/>
              <a:gd name="connsiteX3" fmla="*/ 1959731 w 1959731"/>
              <a:gd name="connsiteY3" fmla="*/ 212308 h 1273825"/>
              <a:gd name="connsiteX4" fmla="*/ 1959731 w 1959731"/>
              <a:gd name="connsiteY4" fmla="*/ 1061517 h 1273825"/>
              <a:gd name="connsiteX5" fmla="*/ 1747423 w 1959731"/>
              <a:gd name="connsiteY5" fmla="*/ 1273825 h 1273825"/>
              <a:gd name="connsiteX6" fmla="*/ 212308 w 1959731"/>
              <a:gd name="connsiteY6" fmla="*/ 1273825 h 1273825"/>
              <a:gd name="connsiteX7" fmla="*/ 0 w 1959731"/>
              <a:gd name="connsiteY7" fmla="*/ 1061517 h 1273825"/>
              <a:gd name="connsiteX8" fmla="*/ 0 w 1959731"/>
              <a:gd name="connsiteY8" fmla="*/ 212308 h 127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9731" h="1273825">
                <a:moveTo>
                  <a:pt x="0" y="212308"/>
                </a:moveTo>
                <a:cubicBezTo>
                  <a:pt x="0" y="95054"/>
                  <a:pt x="95054" y="0"/>
                  <a:pt x="212308" y="0"/>
                </a:cubicBezTo>
                <a:lnTo>
                  <a:pt x="1747423" y="0"/>
                </a:lnTo>
                <a:cubicBezTo>
                  <a:pt x="1864677" y="0"/>
                  <a:pt x="1959731" y="95054"/>
                  <a:pt x="1959731" y="212308"/>
                </a:cubicBezTo>
                <a:lnTo>
                  <a:pt x="1959731" y="1061517"/>
                </a:lnTo>
                <a:cubicBezTo>
                  <a:pt x="1959731" y="1178771"/>
                  <a:pt x="1864677" y="1273825"/>
                  <a:pt x="1747423" y="1273825"/>
                </a:cubicBezTo>
                <a:lnTo>
                  <a:pt x="212308" y="1273825"/>
                </a:lnTo>
                <a:cubicBezTo>
                  <a:pt x="95054" y="1273825"/>
                  <a:pt x="0" y="1178771"/>
                  <a:pt x="0" y="1061517"/>
                </a:cubicBezTo>
                <a:lnTo>
                  <a:pt x="0" y="212308"/>
                </a:lnTo>
                <a:close/>
              </a:path>
            </a:pathLst>
          </a:custGeom>
          <a:solidFill>
            <a:srgbClr val="62BACF"/>
          </a:solidFill>
          <a:ln>
            <a:solidFill>
              <a:srgbClr val="000000"/>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115523" tIns="115523" rIns="115523" bIns="115523" spcCol="1270" anchor="ctr"/>
          <a:lstStyle/>
          <a:p>
            <a:pPr algn="ctr" defTabSz="622300" fontAlgn="auto">
              <a:lnSpc>
                <a:spcPct val="90000"/>
              </a:lnSpc>
              <a:spcAft>
                <a:spcPct val="35000"/>
              </a:spcAft>
              <a:defRPr/>
            </a:pPr>
            <a:r>
              <a:rPr lang="en-US" sz="1400" dirty="0">
                <a:solidFill>
                  <a:prstClr val="white"/>
                </a:solidFill>
                <a:cs typeface="Calibri"/>
              </a:rPr>
              <a:t>Data Collection and Monitoring </a:t>
            </a:r>
          </a:p>
          <a:p>
            <a:pPr algn="ctr" defTabSz="622300" fontAlgn="auto">
              <a:lnSpc>
                <a:spcPct val="90000"/>
              </a:lnSpc>
              <a:spcAft>
                <a:spcPct val="35000"/>
              </a:spcAft>
              <a:defRPr/>
            </a:pPr>
            <a:r>
              <a:rPr lang="en-US" sz="1400" dirty="0">
                <a:solidFill>
                  <a:prstClr val="white"/>
                </a:solidFill>
                <a:cs typeface="Calibri"/>
              </a:rPr>
              <a:t>Action Team</a:t>
            </a:r>
          </a:p>
        </p:txBody>
      </p:sp>
      <p:grpSp>
        <p:nvGrpSpPr>
          <p:cNvPr id="2" name="Group 23"/>
          <p:cNvGrpSpPr>
            <a:grpSpLocks/>
          </p:cNvGrpSpPr>
          <p:nvPr/>
        </p:nvGrpSpPr>
        <p:grpSpPr bwMode="auto">
          <a:xfrm>
            <a:off x="1422400" y="2171700"/>
            <a:ext cx="7442200" cy="2952750"/>
            <a:chOff x="1346199" y="2552699"/>
            <a:chExt cx="7442199" cy="2952751"/>
          </a:xfrm>
          <a:solidFill>
            <a:srgbClr val="62BACF"/>
          </a:solidFill>
        </p:grpSpPr>
        <p:sp>
          <p:nvSpPr>
            <p:cNvPr id="18" name="Freeform 17"/>
            <p:cNvSpPr/>
            <p:nvPr/>
          </p:nvSpPr>
          <p:spPr>
            <a:xfrm>
              <a:off x="6629398" y="2552699"/>
              <a:ext cx="2159000" cy="1009650"/>
            </a:xfrm>
            <a:custGeom>
              <a:avLst/>
              <a:gdLst>
                <a:gd name="connsiteX0" fmla="*/ 0 w 1959731"/>
                <a:gd name="connsiteY0" fmla="*/ 212308 h 1273825"/>
                <a:gd name="connsiteX1" fmla="*/ 212308 w 1959731"/>
                <a:gd name="connsiteY1" fmla="*/ 0 h 1273825"/>
                <a:gd name="connsiteX2" fmla="*/ 1747423 w 1959731"/>
                <a:gd name="connsiteY2" fmla="*/ 0 h 1273825"/>
                <a:gd name="connsiteX3" fmla="*/ 1959731 w 1959731"/>
                <a:gd name="connsiteY3" fmla="*/ 212308 h 1273825"/>
                <a:gd name="connsiteX4" fmla="*/ 1959731 w 1959731"/>
                <a:gd name="connsiteY4" fmla="*/ 1061517 h 1273825"/>
                <a:gd name="connsiteX5" fmla="*/ 1747423 w 1959731"/>
                <a:gd name="connsiteY5" fmla="*/ 1273825 h 1273825"/>
                <a:gd name="connsiteX6" fmla="*/ 212308 w 1959731"/>
                <a:gd name="connsiteY6" fmla="*/ 1273825 h 1273825"/>
                <a:gd name="connsiteX7" fmla="*/ 0 w 1959731"/>
                <a:gd name="connsiteY7" fmla="*/ 1061517 h 1273825"/>
                <a:gd name="connsiteX8" fmla="*/ 0 w 1959731"/>
                <a:gd name="connsiteY8" fmla="*/ 212308 h 127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9731" h="1273825">
                  <a:moveTo>
                    <a:pt x="0" y="212308"/>
                  </a:moveTo>
                  <a:cubicBezTo>
                    <a:pt x="0" y="95054"/>
                    <a:pt x="95054" y="0"/>
                    <a:pt x="212308" y="0"/>
                  </a:cubicBezTo>
                  <a:lnTo>
                    <a:pt x="1747423" y="0"/>
                  </a:lnTo>
                  <a:cubicBezTo>
                    <a:pt x="1864677" y="0"/>
                    <a:pt x="1959731" y="95054"/>
                    <a:pt x="1959731" y="212308"/>
                  </a:cubicBezTo>
                  <a:lnTo>
                    <a:pt x="1959731" y="1061517"/>
                  </a:lnTo>
                  <a:cubicBezTo>
                    <a:pt x="1959731" y="1178771"/>
                    <a:pt x="1864677" y="1273825"/>
                    <a:pt x="1747423" y="1273825"/>
                  </a:cubicBezTo>
                  <a:lnTo>
                    <a:pt x="212308" y="1273825"/>
                  </a:lnTo>
                  <a:cubicBezTo>
                    <a:pt x="95054" y="1273825"/>
                    <a:pt x="0" y="1178771"/>
                    <a:pt x="0" y="1061517"/>
                  </a:cubicBezTo>
                  <a:lnTo>
                    <a:pt x="0" y="212308"/>
                  </a:lnTo>
                  <a:close/>
                </a:path>
              </a:pathLst>
            </a:custGeom>
            <a:grpFill/>
            <a:ln>
              <a:solidFill>
                <a:srgbClr val="000000"/>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115523" tIns="115523" rIns="115523" bIns="115523" spcCol="1270" anchor="ctr"/>
            <a:lstStyle/>
            <a:p>
              <a:pPr algn="ctr" defTabSz="622300" fontAlgn="auto">
                <a:lnSpc>
                  <a:spcPct val="90000"/>
                </a:lnSpc>
                <a:spcAft>
                  <a:spcPct val="35000"/>
                </a:spcAft>
                <a:defRPr/>
              </a:pPr>
              <a:r>
                <a:rPr lang="en-US" sz="1400" dirty="0">
                  <a:solidFill>
                    <a:prstClr val="white"/>
                  </a:solidFill>
                  <a:cs typeface="Calibri"/>
                </a:rPr>
                <a:t>Law Enforcement Action Team</a:t>
              </a:r>
            </a:p>
          </p:txBody>
        </p:sp>
        <p:sp>
          <p:nvSpPr>
            <p:cNvPr id="20" name="Freeform 19"/>
            <p:cNvSpPr/>
            <p:nvPr/>
          </p:nvSpPr>
          <p:spPr>
            <a:xfrm>
              <a:off x="1346199" y="4381500"/>
              <a:ext cx="2289175" cy="1123950"/>
            </a:xfrm>
            <a:custGeom>
              <a:avLst/>
              <a:gdLst>
                <a:gd name="connsiteX0" fmla="*/ 0 w 1959731"/>
                <a:gd name="connsiteY0" fmla="*/ 212308 h 1273825"/>
                <a:gd name="connsiteX1" fmla="*/ 212308 w 1959731"/>
                <a:gd name="connsiteY1" fmla="*/ 0 h 1273825"/>
                <a:gd name="connsiteX2" fmla="*/ 1747423 w 1959731"/>
                <a:gd name="connsiteY2" fmla="*/ 0 h 1273825"/>
                <a:gd name="connsiteX3" fmla="*/ 1959731 w 1959731"/>
                <a:gd name="connsiteY3" fmla="*/ 212308 h 1273825"/>
                <a:gd name="connsiteX4" fmla="*/ 1959731 w 1959731"/>
                <a:gd name="connsiteY4" fmla="*/ 1061517 h 1273825"/>
                <a:gd name="connsiteX5" fmla="*/ 1747423 w 1959731"/>
                <a:gd name="connsiteY5" fmla="*/ 1273825 h 1273825"/>
                <a:gd name="connsiteX6" fmla="*/ 212308 w 1959731"/>
                <a:gd name="connsiteY6" fmla="*/ 1273825 h 1273825"/>
                <a:gd name="connsiteX7" fmla="*/ 0 w 1959731"/>
                <a:gd name="connsiteY7" fmla="*/ 1061517 h 1273825"/>
                <a:gd name="connsiteX8" fmla="*/ 0 w 1959731"/>
                <a:gd name="connsiteY8" fmla="*/ 212308 h 127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9731" h="1273825">
                  <a:moveTo>
                    <a:pt x="0" y="212308"/>
                  </a:moveTo>
                  <a:cubicBezTo>
                    <a:pt x="0" y="95054"/>
                    <a:pt x="95054" y="0"/>
                    <a:pt x="212308" y="0"/>
                  </a:cubicBezTo>
                  <a:lnTo>
                    <a:pt x="1747423" y="0"/>
                  </a:lnTo>
                  <a:cubicBezTo>
                    <a:pt x="1864677" y="0"/>
                    <a:pt x="1959731" y="95054"/>
                    <a:pt x="1959731" y="212308"/>
                  </a:cubicBezTo>
                  <a:lnTo>
                    <a:pt x="1959731" y="1061517"/>
                  </a:lnTo>
                  <a:cubicBezTo>
                    <a:pt x="1959731" y="1178771"/>
                    <a:pt x="1864677" y="1273825"/>
                    <a:pt x="1747423" y="1273825"/>
                  </a:cubicBezTo>
                  <a:lnTo>
                    <a:pt x="212308" y="1273825"/>
                  </a:lnTo>
                  <a:cubicBezTo>
                    <a:pt x="95054" y="1273825"/>
                    <a:pt x="0" y="1178771"/>
                    <a:pt x="0" y="1061517"/>
                  </a:cubicBezTo>
                  <a:lnTo>
                    <a:pt x="0" y="212308"/>
                  </a:lnTo>
                  <a:close/>
                </a:path>
              </a:pathLst>
            </a:custGeom>
            <a:grpFill/>
            <a:ln>
              <a:solidFill>
                <a:srgbClr val="000000"/>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115523" tIns="115523" rIns="115523" bIns="115523" spcCol="1270" anchor="ctr"/>
            <a:lstStyle/>
            <a:p>
              <a:pPr algn="ctr" defTabSz="622300" fontAlgn="auto">
                <a:lnSpc>
                  <a:spcPct val="90000"/>
                </a:lnSpc>
                <a:spcAft>
                  <a:spcPct val="35000"/>
                </a:spcAft>
                <a:defRPr/>
              </a:pPr>
              <a:r>
                <a:rPr lang="en-US" sz="1400" dirty="0">
                  <a:solidFill>
                    <a:prstClr val="white"/>
                  </a:solidFill>
                  <a:cs typeface="Calibri"/>
                </a:rPr>
                <a:t>Intervention, Treatment and Recovery </a:t>
              </a:r>
            </a:p>
            <a:p>
              <a:pPr algn="ctr" defTabSz="622300" fontAlgn="auto">
                <a:lnSpc>
                  <a:spcPct val="90000"/>
                </a:lnSpc>
                <a:spcAft>
                  <a:spcPct val="35000"/>
                </a:spcAft>
                <a:defRPr/>
              </a:pPr>
              <a:r>
                <a:rPr lang="en-US" sz="1400" dirty="0">
                  <a:solidFill>
                    <a:prstClr val="white"/>
                  </a:solidFill>
                  <a:cs typeface="Calibri"/>
                </a:rPr>
                <a:t>Action Team</a:t>
              </a:r>
            </a:p>
          </p:txBody>
        </p:sp>
        <p:sp>
          <p:nvSpPr>
            <p:cNvPr id="8" name="Rectangle 7"/>
            <p:cNvSpPr/>
            <p:nvPr/>
          </p:nvSpPr>
          <p:spPr>
            <a:xfrm>
              <a:off x="3073399" y="2666999"/>
              <a:ext cx="2946400" cy="1257300"/>
            </a:xfrm>
            <a:prstGeom prst="rect">
              <a:avLst/>
            </a:prstGeom>
            <a:solidFill>
              <a:srgbClr val="C9656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r>
                <a:rPr lang="en-US" sz="1400" dirty="0">
                  <a:solidFill>
                    <a:prstClr val="white"/>
                  </a:solidFill>
                  <a:cs typeface="Calibri"/>
                </a:rPr>
                <a:t>Steering Committee: </a:t>
              </a:r>
            </a:p>
            <a:p>
              <a:pPr algn="ctr" defTabSz="457200" fontAlgn="auto">
                <a:spcBef>
                  <a:spcPts val="0"/>
                </a:spcBef>
                <a:spcAft>
                  <a:spcPts val="0"/>
                </a:spcAft>
                <a:defRPr/>
              </a:pPr>
              <a:endParaRPr lang="en-US" sz="400" dirty="0">
                <a:solidFill>
                  <a:prstClr val="white"/>
                </a:solidFill>
                <a:cs typeface="Calibri"/>
              </a:endParaRPr>
            </a:p>
            <a:p>
              <a:pPr algn="ctr" defTabSz="457200" fontAlgn="auto">
                <a:spcBef>
                  <a:spcPts val="0"/>
                </a:spcBef>
                <a:spcAft>
                  <a:spcPts val="0"/>
                </a:spcAft>
                <a:defRPr/>
              </a:pPr>
              <a:r>
                <a:rPr lang="en-US" sz="1100" dirty="0">
                  <a:solidFill>
                    <a:prstClr val="white"/>
                  </a:solidFill>
                  <a:cs typeface="Calibri"/>
                </a:rPr>
                <a:t>Representing MCOE, HHS, Healthy Marin Partnership, Clinicians, Community Members</a:t>
              </a:r>
            </a:p>
          </p:txBody>
        </p:sp>
      </p:grpSp>
      <p:sp>
        <p:nvSpPr>
          <p:cNvPr id="29" name="Trapezoid 28"/>
          <p:cNvSpPr/>
          <p:nvPr/>
        </p:nvSpPr>
        <p:spPr>
          <a:xfrm>
            <a:off x="1422400" y="5772150"/>
            <a:ext cx="6629400" cy="682625"/>
          </a:xfrm>
          <a:prstGeom prst="trapezoid">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r>
              <a:rPr lang="en-US" sz="1800" dirty="0">
                <a:solidFill>
                  <a:prstClr val="white"/>
                </a:solidFill>
                <a:cs typeface="Calibri"/>
              </a:rPr>
              <a:t>Backbone Support: HHS</a:t>
            </a:r>
          </a:p>
        </p:txBody>
      </p:sp>
      <p:sp>
        <p:nvSpPr>
          <p:cNvPr id="44" name="Freeform 43"/>
          <p:cNvSpPr/>
          <p:nvPr/>
        </p:nvSpPr>
        <p:spPr>
          <a:xfrm>
            <a:off x="5791200" y="4000500"/>
            <a:ext cx="2387600" cy="1009650"/>
          </a:xfrm>
          <a:custGeom>
            <a:avLst/>
            <a:gdLst>
              <a:gd name="connsiteX0" fmla="*/ 0 w 1959731"/>
              <a:gd name="connsiteY0" fmla="*/ 212308 h 1273825"/>
              <a:gd name="connsiteX1" fmla="*/ 212308 w 1959731"/>
              <a:gd name="connsiteY1" fmla="*/ 0 h 1273825"/>
              <a:gd name="connsiteX2" fmla="*/ 1747423 w 1959731"/>
              <a:gd name="connsiteY2" fmla="*/ 0 h 1273825"/>
              <a:gd name="connsiteX3" fmla="*/ 1959731 w 1959731"/>
              <a:gd name="connsiteY3" fmla="*/ 212308 h 1273825"/>
              <a:gd name="connsiteX4" fmla="*/ 1959731 w 1959731"/>
              <a:gd name="connsiteY4" fmla="*/ 1061517 h 1273825"/>
              <a:gd name="connsiteX5" fmla="*/ 1747423 w 1959731"/>
              <a:gd name="connsiteY5" fmla="*/ 1273825 h 1273825"/>
              <a:gd name="connsiteX6" fmla="*/ 212308 w 1959731"/>
              <a:gd name="connsiteY6" fmla="*/ 1273825 h 1273825"/>
              <a:gd name="connsiteX7" fmla="*/ 0 w 1959731"/>
              <a:gd name="connsiteY7" fmla="*/ 1061517 h 1273825"/>
              <a:gd name="connsiteX8" fmla="*/ 0 w 1959731"/>
              <a:gd name="connsiteY8" fmla="*/ 212308 h 127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9731" h="1273825">
                <a:moveTo>
                  <a:pt x="0" y="212308"/>
                </a:moveTo>
                <a:cubicBezTo>
                  <a:pt x="0" y="95054"/>
                  <a:pt x="95054" y="0"/>
                  <a:pt x="212308" y="0"/>
                </a:cubicBezTo>
                <a:lnTo>
                  <a:pt x="1747423" y="0"/>
                </a:lnTo>
                <a:cubicBezTo>
                  <a:pt x="1864677" y="0"/>
                  <a:pt x="1959731" y="95054"/>
                  <a:pt x="1959731" y="212308"/>
                </a:cubicBezTo>
                <a:lnTo>
                  <a:pt x="1959731" y="1061517"/>
                </a:lnTo>
                <a:cubicBezTo>
                  <a:pt x="1959731" y="1178771"/>
                  <a:pt x="1864677" y="1273825"/>
                  <a:pt x="1747423" y="1273825"/>
                </a:cubicBezTo>
                <a:lnTo>
                  <a:pt x="212308" y="1273825"/>
                </a:lnTo>
                <a:cubicBezTo>
                  <a:pt x="95054" y="1273825"/>
                  <a:pt x="0" y="1178771"/>
                  <a:pt x="0" y="1061517"/>
                </a:cubicBezTo>
                <a:lnTo>
                  <a:pt x="0" y="212308"/>
                </a:lnTo>
                <a:close/>
              </a:path>
            </a:pathLst>
          </a:custGeom>
          <a:solidFill>
            <a:srgbClr val="62BACF"/>
          </a:solidFill>
          <a:ln>
            <a:solidFill>
              <a:srgbClr val="000000"/>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115523" tIns="115523" rIns="115523" bIns="115523" spcCol="1270" anchor="ctr"/>
          <a:lstStyle/>
          <a:p>
            <a:pPr algn="ctr" defTabSz="622300" fontAlgn="auto">
              <a:lnSpc>
                <a:spcPct val="90000"/>
              </a:lnSpc>
              <a:spcAft>
                <a:spcPct val="35000"/>
              </a:spcAft>
              <a:defRPr/>
            </a:pPr>
            <a:r>
              <a:rPr lang="en-US" sz="1400" dirty="0">
                <a:solidFill>
                  <a:prstClr val="white"/>
                </a:solidFill>
                <a:cs typeface="Calibri"/>
              </a:rPr>
              <a:t>Prescribers and Pharmacists </a:t>
            </a:r>
          </a:p>
          <a:p>
            <a:pPr algn="ctr" defTabSz="622300" fontAlgn="auto">
              <a:lnSpc>
                <a:spcPct val="90000"/>
              </a:lnSpc>
              <a:spcAft>
                <a:spcPct val="35000"/>
              </a:spcAft>
              <a:defRPr/>
            </a:pPr>
            <a:r>
              <a:rPr lang="en-US" sz="1400" dirty="0">
                <a:solidFill>
                  <a:prstClr val="white"/>
                </a:solidFill>
                <a:cs typeface="Calibri"/>
              </a:rPr>
              <a:t>Action Team</a:t>
            </a:r>
          </a:p>
        </p:txBody>
      </p:sp>
      <p:cxnSp>
        <p:nvCxnSpPr>
          <p:cNvPr id="54" name="Straight Arrow Connector 53"/>
          <p:cNvCxnSpPr/>
          <p:nvPr/>
        </p:nvCxnSpPr>
        <p:spPr>
          <a:xfrm>
            <a:off x="4673600" y="1943100"/>
            <a:ext cx="0" cy="342900"/>
          </a:xfrm>
          <a:prstGeom prst="straightConnector1">
            <a:avLst/>
          </a:prstGeom>
          <a:ln w="19050" cmpd="sng">
            <a:solidFill>
              <a:schemeClr val="tx1">
                <a:lumMod val="50000"/>
                <a:lumOff val="50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a:off x="6400800" y="2324100"/>
            <a:ext cx="0" cy="609600"/>
          </a:xfrm>
          <a:prstGeom prst="straightConnector1">
            <a:avLst/>
          </a:prstGeom>
          <a:ln w="19050" cmpd="sng">
            <a:solidFill>
              <a:schemeClr val="tx1">
                <a:lumMod val="50000"/>
                <a:lumOff val="50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994400" y="3657600"/>
            <a:ext cx="0" cy="342900"/>
          </a:xfrm>
          <a:prstGeom prst="straightConnector1">
            <a:avLst/>
          </a:prstGeom>
          <a:ln w="19050" cmpd="sng">
            <a:solidFill>
              <a:schemeClr val="tx1">
                <a:lumMod val="50000"/>
                <a:lumOff val="50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454400" y="3657600"/>
            <a:ext cx="0" cy="342900"/>
          </a:xfrm>
          <a:prstGeom prst="straightConnector1">
            <a:avLst/>
          </a:prstGeom>
          <a:ln w="19050" cmpd="sng">
            <a:solidFill>
              <a:schemeClr val="tx1">
                <a:lumMod val="50000"/>
                <a:lumOff val="50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16200000">
            <a:off x="2743200" y="2381250"/>
            <a:ext cx="0" cy="609600"/>
          </a:xfrm>
          <a:prstGeom prst="straightConnector1">
            <a:avLst/>
          </a:prstGeom>
          <a:ln w="19050" cmpd="sng">
            <a:solidFill>
              <a:schemeClr val="tx1">
                <a:lumMod val="50000"/>
                <a:lumOff val="50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283607"/>
            <a:ext cx="2197100" cy="122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382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7673279" cy="5601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4750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369946"/>
            <a:ext cx="6172200" cy="1658029"/>
          </a:xfrm>
        </p:spPr>
        <p:txBody>
          <a:bodyPr>
            <a:normAutofit fontScale="90000"/>
          </a:bodyPr>
          <a:lstStyle/>
          <a:p>
            <a:br>
              <a:rPr lang="en-US" dirty="0"/>
            </a:br>
            <a:br>
              <a:rPr lang="en-US" dirty="0"/>
            </a:br>
            <a:br>
              <a:rPr lang="en-US" dirty="0"/>
            </a:br>
            <a:br>
              <a:rPr lang="en-US" dirty="0"/>
            </a:br>
            <a:br>
              <a:rPr lang="en-US" dirty="0"/>
            </a:br>
            <a:br>
              <a:rPr lang="en-US" dirty="0"/>
            </a:br>
            <a:r>
              <a:rPr lang="en-US" sz="3100" dirty="0"/>
              <a:t>Preventing Overdoses: </a:t>
            </a:r>
            <a:br>
              <a:rPr lang="en-US" sz="3100" dirty="0"/>
            </a:br>
            <a:r>
              <a:rPr lang="en-US" sz="3100" dirty="0">
                <a:hlinkClick r:id="rId2"/>
              </a:rPr>
              <a:t>Naloxone distribution in Marin County</a:t>
            </a:r>
            <a:br>
              <a:rPr lang="en-US" sz="3100" dirty="0"/>
            </a:br>
            <a:r>
              <a:rPr lang="en-US" dirty="0"/>
              <a:t> </a:t>
            </a:r>
          </a:p>
        </p:txBody>
      </p:sp>
      <p:graphicFrame>
        <p:nvGraphicFramePr>
          <p:cNvPr id="6" name="Content Placeholder 5"/>
          <p:cNvGraphicFramePr>
            <a:graphicFrameLocks noGrp="1"/>
          </p:cNvGraphicFramePr>
          <p:nvPr>
            <p:ph idx="1"/>
            <p:extLst/>
          </p:nvPr>
        </p:nvGraphicFramePr>
        <p:xfrm>
          <a:off x="1143000" y="1847473"/>
          <a:ext cx="7086600" cy="4514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3">
            <a:extLst>
              <a:ext uri="{FF2B5EF4-FFF2-40B4-BE49-F238E27FC236}">
                <a16:creationId xmlns:a16="http://schemas.microsoft.com/office/drawing/2014/main" id="{DD114A1E-C624-48B7-9AE8-9228E5C44A52}"/>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066832" y="5734400"/>
            <a:ext cx="902359" cy="371518"/>
          </a:xfrm>
          <a:prstGeom prst="rect">
            <a:avLst/>
          </a:prstGeom>
        </p:spPr>
      </p:pic>
    </p:spTree>
    <p:extLst>
      <p:ext uri="{BB962C8B-B14F-4D97-AF65-F5344CB8AC3E}">
        <p14:creationId xmlns:p14="http://schemas.microsoft.com/office/powerpoint/2010/main" val="587736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9D0A8E2-ECAD-435E-AE69-A0114B103E3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7629" y="533400"/>
            <a:ext cx="4748742" cy="58807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7EF0DC76-A643-44FB-9366-A4C2C1AAB2E2}"/>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4092427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nebula.wsimg.com/de2e5ee1ee7fc368724f89755f153e39?AccessKeyId=6C9C471C6164C112E252&amp;disposition=0&amp;alloworigi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7200"/>
            <a:ext cx="4286250" cy="5867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nebula.wsimg.com/8e21e4c9c996864b85538f139f647c6c?AccessKeyId=6C9C471C6164C112E252&amp;disposition=0&amp;alloworigi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50" y="533400"/>
            <a:ext cx="4286250" cy="581977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4495800" y="838200"/>
            <a:ext cx="0" cy="5486400"/>
          </a:xfrm>
          <a:prstGeom prst="line">
            <a:avLst/>
          </a:prstGeom>
          <a:ln w="76200" cmpd="sng">
            <a:headEnd w="lg" len="lg"/>
            <a:tailEnd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947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229600" cy="1143000"/>
          </a:xfrm>
        </p:spPr>
        <p:txBody>
          <a:bodyPr>
            <a:noAutofit/>
          </a:bodyPr>
          <a:lstStyle/>
          <a:p>
            <a:r>
              <a:rPr lang="en-US" sz="3200" dirty="0">
                <a:latin typeface="Calibri" panose="020F0502020204030204" pitchFamily="34" charset="0"/>
              </a:rPr>
              <a:t>Results:</a:t>
            </a:r>
            <a:br>
              <a:rPr lang="en-US" sz="3200" dirty="0">
                <a:latin typeface="Calibri" panose="020F0502020204030204" pitchFamily="34" charset="0"/>
              </a:rPr>
            </a:br>
            <a:r>
              <a:rPr lang="en-US" sz="3200" dirty="0">
                <a:latin typeface="Calibri" panose="020F0502020204030204" pitchFamily="34" charset="0"/>
              </a:rPr>
              <a:t>Marin County Opioid Prescribing, 2014-2016</a:t>
            </a:r>
            <a:br>
              <a:rPr lang="en-US" sz="3200" dirty="0"/>
            </a:br>
            <a:r>
              <a:rPr lang="en-US" sz="3200" dirty="0"/>
              <a:t> </a:t>
            </a:r>
          </a:p>
        </p:txBody>
      </p:sp>
      <p:pic>
        <p:nvPicPr>
          <p:cNvPr id="4" name="Picture"/>
          <p:cNvPicPr>
            <a:picLocks noGrp="1"/>
          </p:cNvPicPr>
          <p:nvPr>
            <p:ph idx="1"/>
          </p:nvPr>
        </p:nvPicPr>
        <p:blipFill>
          <a:blip r:embed="rId2"/>
          <a:stretch>
            <a:fillRect/>
          </a:stretch>
        </p:blipFill>
        <p:spPr bwMode="auto">
          <a:xfrm>
            <a:off x="342900" y="1752600"/>
            <a:ext cx="7391400" cy="3962400"/>
          </a:xfrm>
          <a:prstGeom prst="rect">
            <a:avLst/>
          </a:prstGeom>
          <a:noFill/>
          <a:ln w="9525">
            <a:noFill/>
            <a:headEnd/>
            <a:tailEnd/>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063" y="5867400"/>
            <a:ext cx="6872287"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Brace 4"/>
          <p:cNvSpPr/>
          <p:nvPr/>
        </p:nvSpPr>
        <p:spPr>
          <a:xfrm>
            <a:off x="7696200" y="3886200"/>
            <a:ext cx="685800" cy="1143000"/>
          </a:xfrm>
          <a:prstGeom prst="righ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News Gothic MT"/>
              <a:ea typeface="+mn-ea"/>
              <a:cs typeface="+mn-cs"/>
            </a:endParaRPr>
          </a:p>
        </p:txBody>
      </p:sp>
      <p:sp>
        <p:nvSpPr>
          <p:cNvPr id="6" name="TextBox 5"/>
          <p:cNvSpPr txBox="1"/>
          <p:nvPr/>
        </p:nvSpPr>
        <p:spPr>
          <a:xfrm>
            <a:off x="8039100" y="2057400"/>
            <a:ext cx="125730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35% decrease</a:t>
            </a:r>
          </a:p>
        </p:txBody>
      </p:sp>
      <p:sp>
        <p:nvSpPr>
          <p:cNvPr id="8" name="Right Brace 7"/>
          <p:cNvSpPr/>
          <p:nvPr/>
        </p:nvSpPr>
        <p:spPr>
          <a:xfrm>
            <a:off x="7696200" y="2076450"/>
            <a:ext cx="685800" cy="1524000"/>
          </a:xfrm>
          <a:prstGeom prst="righ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News Gothic MT"/>
              <a:ea typeface="+mn-ea"/>
              <a:cs typeface="+mn-cs"/>
            </a:endParaRPr>
          </a:p>
        </p:txBody>
      </p:sp>
      <p:sp>
        <p:nvSpPr>
          <p:cNvPr id="9" name="TextBox 8"/>
          <p:cNvSpPr txBox="1"/>
          <p:nvPr/>
        </p:nvSpPr>
        <p:spPr>
          <a:xfrm>
            <a:off x="8067675" y="3820894"/>
            <a:ext cx="125730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22% decrease</a:t>
            </a:r>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7391400" y="6105950"/>
            <a:ext cx="1699260" cy="711200"/>
          </a:xfrm>
          <a:prstGeom prst="rect">
            <a:avLst/>
          </a:prstGeom>
        </p:spPr>
      </p:pic>
    </p:spTree>
    <p:extLst>
      <p:ext uri="{BB962C8B-B14F-4D97-AF65-F5344CB8AC3E}">
        <p14:creationId xmlns:p14="http://schemas.microsoft.com/office/powerpoint/2010/main" val="1360000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endParaRPr lang="en-US" altLang="en-US"/>
          </a:p>
        </p:txBody>
      </p:sp>
      <p:pic>
        <p:nvPicPr>
          <p:cNvPr id="5529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6913" y="204790"/>
            <a:ext cx="5210175"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8201" y="206377"/>
            <a:ext cx="4926013" cy="644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1526" y="225425"/>
            <a:ext cx="5059363" cy="640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5501" y="200025"/>
            <a:ext cx="4938713" cy="643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G:\---CHPP---\RxSafe Marin\CB Action Team_Klaw\Media and Messaging\Facebook Ads\RxSafe_FB_CBP_screensho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6375" y="1600200"/>
            <a:ext cx="5540714" cy="40575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Mdenieva\Desktop\NextDoor - Marin Count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20238" y="1611851"/>
            <a:ext cx="5080651"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828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fade">
                                      <p:cBhvr>
                                        <p:cTn id="7" dur="500"/>
                                        <p:tgtEl>
                                          <p:spTgt spid="481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8133"/>
                                        </p:tgtEl>
                                        <p:attrNameLst>
                                          <p:attrName>style.visibility</p:attrName>
                                        </p:attrNameLst>
                                      </p:cBhvr>
                                      <p:to>
                                        <p:strVal val="visible"/>
                                      </p:to>
                                    </p:set>
                                    <p:animEffect transition="in" filter="fade">
                                      <p:cBhvr>
                                        <p:cTn id="12" dur="500"/>
                                        <p:tgtEl>
                                          <p:spTgt spid="481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8134"/>
                                        </p:tgtEl>
                                        <p:attrNameLst>
                                          <p:attrName>style.visibility</p:attrName>
                                        </p:attrNameLst>
                                      </p:cBhvr>
                                      <p:to>
                                        <p:strVal val="visible"/>
                                      </p:to>
                                    </p:set>
                                    <p:animEffect transition="in" filter="fade">
                                      <p:cBhvr>
                                        <p:cTn id="17" dur="500"/>
                                        <p:tgtEl>
                                          <p:spTgt spid="481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F548AA-64CE-4EFE-94C4-5CDF416BF8DC}"/>
              </a:ext>
            </a:extLst>
          </p:cNvPr>
          <p:cNvSpPr>
            <a:spLocks noGrp="1"/>
          </p:cNvSpPr>
          <p:nvPr>
            <p:ph idx="1"/>
          </p:nvPr>
        </p:nvSpPr>
        <p:spPr>
          <a:xfrm>
            <a:off x="402956" y="914401"/>
            <a:ext cx="8436244" cy="5135564"/>
          </a:xfrm>
        </p:spPr>
        <p:txBody>
          <a:bodyPr/>
          <a:lstStyle/>
          <a:p>
            <a:pPr marL="0" indent="0" algn="ctr">
              <a:buNone/>
            </a:pPr>
            <a:r>
              <a:rPr lang="en-US" sz="2400" dirty="0"/>
              <a:t>Opioid overdose deaths: 10 projected scenarios</a:t>
            </a:r>
          </a:p>
        </p:txBody>
      </p:sp>
      <p:sp>
        <p:nvSpPr>
          <p:cNvPr id="3" name="Title 2">
            <a:extLst>
              <a:ext uri="{FF2B5EF4-FFF2-40B4-BE49-F238E27FC236}">
                <a16:creationId xmlns:a16="http://schemas.microsoft.com/office/drawing/2014/main" id="{BFDA50C3-E15B-4381-8609-63E9DC2185C1}"/>
              </a:ext>
            </a:extLst>
          </p:cNvPr>
          <p:cNvSpPr>
            <a:spLocks noGrp="1"/>
          </p:cNvSpPr>
          <p:nvPr>
            <p:ph type="title"/>
          </p:nvPr>
        </p:nvSpPr>
        <p:spPr>
          <a:xfrm>
            <a:off x="402956" y="516338"/>
            <a:ext cx="8055244" cy="599605"/>
          </a:xfrm>
        </p:spPr>
        <p:txBody>
          <a:bodyPr>
            <a:normAutofit fontScale="90000"/>
          </a:bodyPr>
          <a:lstStyle/>
          <a:p>
            <a:r>
              <a:rPr lang="en-US" dirty="0"/>
              <a:t>Which Future Will We Choose?</a:t>
            </a:r>
          </a:p>
        </p:txBody>
      </p:sp>
      <p:pic>
        <p:nvPicPr>
          <p:cNvPr id="4" name="Content Placeholder 4">
            <a:extLst>
              <a:ext uri="{FF2B5EF4-FFF2-40B4-BE49-F238E27FC236}">
                <a16:creationId xmlns:a16="http://schemas.microsoft.com/office/drawing/2014/main" id="{C24F2D66-9CDA-4002-8FD1-7369D1161111}"/>
              </a:ext>
            </a:extLst>
          </p:cNvPr>
          <p:cNvPicPr>
            <a:picLocks/>
          </p:cNvPicPr>
          <p:nvPr/>
        </p:nvPicPr>
        <p:blipFill rotWithShape="1">
          <a:blip r:embed="rId3">
            <a:extLst>
              <a:ext uri="{28A0092B-C50C-407E-A947-70E740481C1C}">
                <a14:useLocalDpi xmlns:a14="http://schemas.microsoft.com/office/drawing/2010/main" val="0"/>
              </a:ext>
            </a:extLst>
          </a:blip>
          <a:srcRect l="8614" t="20961" r="15995" b="6100"/>
          <a:stretch/>
        </p:blipFill>
        <p:spPr bwMode="auto">
          <a:xfrm>
            <a:off x="685800" y="1828800"/>
            <a:ext cx="7913688" cy="42519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a:extLst>
              <a:ext uri="{FF2B5EF4-FFF2-40B4-BE49-F238E27FC236}">
                <a16:creationId xmlns:a16="http://schemas.microsoft.com/office/drawing/2014/main" id="{2992E0F0-867F-444B-AFB4-0FAC7BCE1E29}"/>
              </a:ext>
            </a:extLst>
          </p:cNvPr>
          <p:cNvSpPr txBox="1">
            <a:spLocks noChangeArrowheads="1"/>
          </p:cNvSpPr>
          <p:nvPr/>
        </p:nvSpPr>
        <p:spPr bwMode="auto">
          <a:xfrm>
            <a:off x="4887049" y="6324600"/>
            <a:ext cx="42576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https://www.statnews.com/2017/06/27/opioid-deaths-forecast/</a:t>
            </a:r>
          </a:p>
        </p:txBody>
      </p:sp>
      <p:sp>
        <p:nvSpPr>
          <p:cNvPr id="6" name="TextBox 6">
            <a:extLst>
              <a:ext uri="{FF2B5EF4-FFF2-40B4-BE49-F238E27FC236}">
                <a16:creationId xmlns:a16="http://schemas.microsoft.com/office/drawing/2014/main" id="{2D60FE8B-177F-489E-9CE6-A709C57B00F2}"/>
              </a:ext>
            </a:extLst>
          </p:cNvPr>
          <p:cNvSpPr txBox="1">
            <a:spLocks noChangeArrowheads="1"/>
          </p:cNvSpPr>
          <p:nvPr/>
        </p:nvSpPr>
        <p:spPr bwMode="auto">
          <a:xfrm>
            <a:off x="4248222" y="3849128"/>
            <a:ext cx="661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2017</a:t>
            </a:r>
          </a:p>
        </p:txBody>
      </p:sp>
      <p:sp>
        <p:nvSpPr>
          <p:cNvPr id="7" name="TextBox 8">
            <a:extLst>
              <a:ext uri="{FF2B5EF4-FFF2-40B4-BE49-F238E27FC236}">
                <a16:creationId xmlns:a16="http://schemas.microsoft.com/office/drawing/2014/main" id="{FD8F1E18-84D6-4472-9846-201717667854}"/>
              </a:ext>
            </a:extLst>
          </p:cNvPr>
          <p:cNvSpPr txBox="1">
            <a:spLocks noChangeArrowheads="1"/>
          </p:cNvSpPr>
          <p:nvPr/>
        </p:nvSpPr>
        <p:spPr bwMode="auto">
          <a:xfrm>
            <a:off x="4883414" y="2374585"/>
            <a:ext cx="2217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itchFamily="34" charset="0"/>
                <a:ea typeface="MS PGothic" pitchFamily="34" charset="-128"/>
                <a:cs typeface="+mn-cs"/>
              </a:rPr>
              <a:t>Current  trajectory</a:t>
            </a:r>
          </a:p>
        </p:txBody>
      </p:sp>
      <p:sp>
        <p:nvSpPr>
          <p:cNvPr id="8" name="Right Arrow 9">
            <a:extLst>
              <a:ext uri="{FF2B5EF4-FFF2-40B4-BE49-F238E27FC236}">
                <a16:creationId xmlns:a16="http://schemas.microsoft.com/office/drawing/2014/main" id="{5E1853EF-EA5D-4DDB-926F-C0F3FAAE1FE0}"/>
              </a:ext>
            </a:extLst>
          </p:cNvPr>
          <p:cNvSpPr/>
          <p:nvPr/>
        </p:nvSpPr>
        <p:spPr>
          <a:xfrm rot="2183695">
            <a:off x="4854048" y="4072415"/>
            <a:ext cx="442118" cy="3683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ight Arrow 10">
            <a:extLst>
              <a:ext uri="{FF2B5EF4-FFF2-40B4-BE49-F238E27FC236}">
                <a16:creationId xmlns:a16="http://schemas.microsoft.com/office/drawing/2014/main" id="{14C3263F-C1B3-4BD1-AC86-948972E15874}"/>
              </a:ext>
            </a:extLst>
          </p:cNvPr>
          <p:cNvSpPr/>
          <p:nvPr/>
        </p:nvSpPr>
        <p:spPr>
          <a:xfrm>
            <a:off x="6848738" y="2374585"/>
            <a:ext cx="504825" cy="3683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23519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D4E40-C982-49B2-902F-4B8741072CB4}"/>
              </a:ext>
            </a:extLst>
          </p:cNvPr>
          <p:cNvSpPr>
            <a:spLocks noGrp="1"/>
          </p:cNvSpPr>
          <p:nvPr>
            <p:ph type="title"/>
          </p:nvPr>
        </p:nvSpPr>
        <p:spPr/>
        <p:txBody>
          <a:bodyPr/>
          <a:lstStyle/>
          <a:p>
            <a:endParaRPr lang="en-US"/>
          </a:p>
        </p:txBody>
      </p:sp>
      <p:pic>
        <p:nvPicPr>
          <p:cNvPr id="4" name="Content Placeholder 4">
            <a:extLst>
              <a:ext uri="{FF2B5EF4-FFF2-40B4-BE49-F238E27FC236}">
                <a16:creationId xmlns:a16="http://schemas.microsoft.com/office/drawing/2014/main" id="{41C177AB-77F2-49D1-9AA4-65DF3CB2F07B}"/>
              </a:ext>
            </a:extLst>
          </p:cNvPr>
          <p:cNvPicPr>
            <a:picLocks noGrp="1" noChangeAspect="1"/>
          </p:cNvPicPr>
          <p:nvPr>
            <p:ph idx="1"/>
          </p:nvPr>
        </p:nvPicPr>
        <p:blipFill>
          <a:blip r:embed="rId2"/>
          <a:stretch>
            <a:fillRect/>
          </a:stretch>
        </p:blipFill>
        <p:spPr>
          <a:xfrm>
            <a:off x="1524000" y="1752600"/>
            <a:ext cx="5791200" cy="3962400"/>
          </a:xfrm>
        </p:spPr>
      </p:pic>
    </p:spTree>
    <p:extLst>
      <p:ext uri="{BB962C8B-B14F-4D97-AF65-F5344CB8AC3E}">
        <p14:creationId xmlns:p14="http://schemas.microsoft.com/office/powerpoint/2010/main" val="3049734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8B5E63-8B53-4050-9E1F-22797AB961FA}"/>
              </a:ext>
            </a:extLst>
          </p:cNvPr>
          <p:cNvSpPr txBox="1">
            <a:spLocks/>
          </p:cNvSpPr>
          <p:nvPr/>
        </p:nvSpPr>
        <p:spPr>
          <a:xfrm>
            <a:off x="228599" y="2017059"/>
            <a:ext cx="8525437" cy="3031964"/>
          </a:xfrm>
          <a:prstGeom prst="rect">
            <a:avLst/>
          </a:prstGeom>
        </p:spPr>
        <p:txBody>
          <a:bodyPr vert="horz" lIns="0" tIns="34290" rIns="0" bIns="3429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3600" dirty="0"/>
              <a:t>With increasing availability of fentanyl and illicit opioids, controlling supply is even more challenging</a:t>
            </a:r>
          </a:p>
          <a:p>
            <a:pPr marL="0" indent="0" algn="ctr">
              <a:buNone/>
            </a:pPr>
            <a:endParaRPr lang="en-US" sz="3600" dirty="0"/>
          </a:p>
          <a:p>
            <a:pPr marL="0" indent="0" algn="ctr">
              <a:buNone/>
            </a:pPr>
            <a:r>
              <a:rPr lang="en-US" sz="3600" dirty="0"/>
              <a:t>In order to save lives we need to address demand </a:t>
            </a:r>
          </a:p>
          <a:p>
            <a:pPr marL="0" indent="0" algn="ctr">
              <a:buNone/>
            </a:pPr>
            <a:endParaRPr lang="en-US" sz="3600" dirty="0"/>
          </a:p>
        </p:txBody>
      </p:sp>
    </p:spTree>
    <p:extLst>
      <p:ext uri="{BB962C8B-B14F-4D97-AF65-F5344CB8AC3E}">
        <p14:creationId xmlns:p14="http://schemas.microsoft.com/office/powerpoint/2010/main" val="4046539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63487-5391-4F90-BC9D-7652A84915B8}"/>
              </a:ext>
            </a:extLst>
          </p:cNvPr>
          <p:cNvSpPr>
            <a:spLocks noGrp="1"/>
          </p:cNvSpPr>
          <p:nvPr>
            <p:ph type="title"/>
          </p:nvPr>
        </p:nvSpPr>
        <p:spPr>
          <a:xfrm>
            <a:off x="685801" y="182374"/>
            <a:ext cx="7111468" cy="2174565"/>
          </a:xfrm>
        </p:spPr>
        <p:txBody>
          <a:bodyPr>
            <a:normAutofit/>
          </a:bodyPr>
          <a:lstStyle/>
          <a:p>
            <a:r>
              <a:rPr lang="en-US" dirty="0"/>
              <a:t>Estimating Demand:</a:t>
            </a:r>
            <a:br>
              <a:rPr lang="en-US" dirty="0"/>
            </a:br>
            <a:r>
              <a:rPr lang="en-US" sz="4000" dirty="0"/>
              <a:t>Urban Institute County Fact Sheets </a:t>
            </a:r>
            <a:br>
              <a:rPr lang="en-US" dirty="0"/>
            </a:br>
            <a:endParaRPr lang="en-US" dirty="0"/>
          </a:p>
        </p:txBody>
      </p:sp>
      <p:pic>
        <p:nvPicPr>
          <p:cNvPr id="4" name="Content Placeholder 3">
            <a:extLst>
              <a:ext uri="{FF2B5EF4-FFF2-40B4-BE49-F238E27FC236}">
                <a16:creationId xmlns:a16="http://schemas.microsoft.com/office/drawing/2014/main" id="{DD38C1EA-1CD6-4A72-B633-3B9E4BE4C2BA}"/>
              </a:ext>
            </a:extLst>
          </p:cNvPr>
          <p:cNvPicPr>
            <a:picLocks noGrp="1" noChangeAspect="1"/>
          </p:cNvPicPr>
          <p:nvPr>
            <p:ph idx="1"/>
          </p:nvPr>
        </p:nvPicPr>
        <p:blipFill rotWithShape="1">
          <a:blip r:embed="rId3"/>
          <a:srcRect l="23430" t="18560" r="23000" b="6086"/>
          <a:stretch/>
        </p:blipFill>
        <p:spPr>
          <a:xfrm>
            <a:off x="1589380" y="1768358"/>
            <a:ext cx="5826027" cy="4463087"/>
          </a:xfrm>
          <a:prstGeom prst="rect">
            <a:avLst/>
          </a:prstGeom>
        </p:spPr>
      </p:pic>
      <p:sp>
        <p:nvSpPr>
          <p:cNvPr id="5" name="Oval 4">
            <a:extLst>
              <a:ext uri="{FF2B5EF4-FFF2-40B4-BE49-F238E27FC236}">
                <a16:creationId xmlns:a16="http://schemas.microsoft.com/office/drawing/2014/main" id="{BA3E3E69-3CD7-4CB8-B44A-57266FA2769A}"/>
              </a:ext>
            </a:extLst>
          </p:cNvPr>
          <p:cNvSpPr/>
          <p:nvPr/>
        </p:nvSpPr>
        <p:spPr>
          <a:xfrm>
            <a:off x="1589379" y="2780041"/>
            <a:ext cx="5826027" cy="62630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A186A49-08A8-4DE1-8BC8-2A90D6409425}"/>
              </a:ext>
            </a:extLst>
          </p:cNvPr>
          <p:cNvSpPr txBox="1"/>
          <p:nvPr/>
        </p:nvSpPr>
        <p:spPr>
          <a:xfrm>
            <a:off x="1402883" y="6427113"/>
            <a:ext cx="7162800" cy="261610"/>
          </a:xfrm>
          <a:prstGeom prst="rect">
            <a:avLst/>
          </a:prstGeom>
          <a:noFill/>
        </p:spPr>
        <p:txBody>
          <a:bodyPr wrap="square" rtlCol="0">
            <a:spAutoFit/>
          </a:bodyPr>
          <a:lstStyle/>
          <a:p>
            <a:r>
              <a:rPr lang="en-US" sz="1100" dirty="0"/>
              <a:t>.</a:t>
            </a:r>
          </a:p>
        </p:txBody>
      </p:sp>
      <p:sp>
        <p:nvSpPr>
          <p:cNvPr id="7" name="TextBox 6">
            <a:extLst>
              <a:ext uri="{FF2B5EF4-FFF2-40B4-BE49-F238E27FC236}">
                <a16:creationId xmlns:a16="http://schemas.microsoft.com/office/drawing/2014/main" id="{63610BCF-0CDC-4E56-A5F4-7BA74C28D382}"/>
              </a:ext>
            </a:extLst>
          </p:cNvPr>
          <p:cNvSpPr txBox="1"/>
          <p:nvPr/>
        </p:nvSpPr>
        <p:spPr>
          <a:xfrm>
            <a:off x="1589381" y="6103947"/>
            <a:ext cx="6650751" cy="646331"/>
          </a:xfrm>
          <a:prstGeom prst="rect">
            <a:avLst/>
          </a:prstGeom>
          <a:noFill/>
        </p:spPr>
        <p:txBody>
          <a:bodyPr wrap="square" rtlCol="0">
            <a:spAutoFit/>
          </a:bodyPr>
          <a:lstStyle/>
          <a:p>
            <a:endParaRPr lang="en-US" dirty="0"/>
          </a:p>
          <a:p>
            <a:r>
              <a:rPr lang="en-US" dirty="0"/>
              <a:t>Snapshots by county available at </a:t>
            </a:r>
            <a:r>
              <a:rPr lang="en-US" dirty="0">
                <a:hlinkClick r:id="rId4"/>
              </a:rPr>
              <a:t>www.urban.org</a:t>
            </a:r>
            <a:endParaRPr lang="en-US" dirty="0"/>
          </a:p>
        </p:txBody>
      </p:sp>
    </p:spTree>
    <p:extLst>
      <p:ext uri="{BB962C8B-B14F-4D97-AF65-F5344CB8AC3E}">
        <p14:creationId xmlns:p14="http://schemas.microsoft.com/office/powerpoint/2010/main" val="2571425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76970-7D79-4A2A-82E2-09572BDE14BE}"/>
              </a:ext>
            </a:extLst>
          </p:cNvPr>
          <p:cNvSpPr>
            <a:spLocks noGrp="1"/>
          </p:cNvSpPr>
          <p:nvPr>
            <p:ph type="title"/>
          </p:nvPr>
        </p:nvSpPr>
        <p:spPr>
          <a:xfrm>
            <a:off x="807057" y="620402"/>
            <a:ext cx="7875767" cy="1450757"/>
          </a:xfrm>
        </p:spPr>
        <p:txBody>
          <a:bodyPr>
            <a:normAutofit fontScale="90000"/>
          </a:bodyPr>
          <a:lstStyle/>
          <a:p>
            <a:r>
              <a:rPr lang="en-US" dirty="0"/>
              <a:t>Reducing stigma: </a:t>
            </a:r>
            <a:br>
              <a:rPr lang="en-US" dirty="0"/>
            </a:br>
            <a:r>
              <a:rPr lang="en-US" dirty="0"/>
              <a:t>Local stories, Local faces </a:t>
            </a:r>
            <a:br>
              <a:rPr lang="en-US" dirty="0"/>
            </a:br>
            <a:endParaRPr lang="en-US" dirty="0"/>
          </a:p>
        </p:txBody>
      </p:sp>
      <p:pic>
        <p:nvPicPr>
          <p:cNvPr id="5" name="Content Placeholder 4">
            <a:extLst>
              <a:ext uri="{FF2B5EF4-FFF2-40B4-BE49-F238E27FC236}">
                <a16:creationId xmlns:a16="http://schemas.microsoft.com/office/drawing/2014/main" id="{2136CAA9-CE28-4A49-8294-9E19291752F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6" b="8299"/>
          <a:stretch/>
        </p:blipFill>
        <p:spPr>
          <a:xfrm>
            <a:off x="4744940" y="2554853"/>
            <a:ext cx="3608000" cy="2194561"/>
          </a:xfrm>
        </p:spPr>
      </p:pic>
      <p:pic>
        <p:nvPicPr>
          <p:cNvPr id="3" name="Picture 2">
            <a:extLst>
              <a:ext uri="{FF2B5EF4-FFF2-40B4-BE49-F238E27FC236}">
                <a16:creationId xmlns:a16="http://schemas.microsoft.com/office/drawing/2014/main" id="{2163D515-AF75-4261-B666-12697D32F029}"/>
              </a:ext>
            </a:extLst>
          </p:cNvPr>
          <p:cNvPicPr>
            <a:picLocks noChangeAspect="1"/>
          </p:cNvPicPr>
          <p:nvPr/>
        </p:nvPicPr>
        <p:blipFill>
          <a:blip r:embed="rId3"/>
          <a:stretch>
            <a:fillRect/>
          </a:stretch>
        </p:blipFill>
        <p:spPr>
          <a:xfrm>
            <a:off x="673035" y="2554852"/>
            <a:ext cx="3607999" cy="2194561"/>
          </a:xfrm>
          <a:prstGeom prst="rect">
            <a:avLst/>
          </a:prstGeom>
        </p:spPr>
      </p:pic>
    </p:spTree>
    <p:extLst>
      <p:ext uri="{BB962C8B-B14F-4D97-AF65-F5344CB8AC3E}">
        <p14:creationId xmlns:p14="http://schemas.microsoft.com/office/powerpoint/2010/main" val="1698947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8080E0-531C-4978-8585-0B8C900E8E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0770" y="3047949"/>
            <a:ext cx="4125961" cy="2620024"/>
          </a:xfrm>
          <a:prstGeom prst="rect">
            <a:avLst/>
          </a:prstGeom>
        </p:spPr>
      </p:pic>
      <p:sp>
        <p:nvSpPr>
          <p:cNvPr id="3" name="Title 2"/>
          <p:cNvSpPr>
            <a:spLocks noGrp="1"/>
          </p:cNvSpPr>
          <p:nvPr>
            <p:ph type="ctrTitle" idx="4294967295"/>
          </p:nvPr>
        </p:nvSpPr>
        <p:spPr>
          <a:xfrm>
            <a:off x="260770" y="178484"/>
            <a:ext cx="8270130" cy="620712"/>
          </a:xfrm>
        </p:spPr>
        <p:txBody>
          <a:bodyPr>
            <a:normAutofit/>
          </a:bodyPr>
          <a:lstStyle/>
          <a:p>
            <a:pPr>
              <a:defRPr/>
            </a:pPr>
            <a:r>
              <a:rPr lang="en-US" sz="3200" dirty="0">
                <a:solidFill>
                  <a:srgbClr val="007A77"/>
                </a:solidFill>
                <a:latin typeface="+mn-lt"/>
                <a:cs typeface="Arial" panose="020B0604020202020204" pitchFamily="34" charset="0"/>
              </a:rPr>
              <a:t>Diabetes vs. Addiction:</a:t>
            </a:r>
          </a:p>
        </p:txBody>
      </p:sp>
      <p:sp>
        <p:nvSpPr>
          <p:cNvPr id="6" name="TextBox 5"/>
          <p:cNvSpPr txBox="1">
            <a:spLocks noChangeArrowheads="1"/>
          </p:cNvSpPr>
          <p:nvPr/>
        </p:nvSpPr>
        <p:spPr bwMode="auto">
          <a:xfrm>
            <a:off x="260770" y="909828"/>
            <a:ext cx="892950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Cause: </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Genes, environment, and behavior</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Prevention: </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Early intervention, behavior change</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Treatment: </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Long-term chemical replacement</a:t>
            </a: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r="-248" b="-51"/>
          <a:stretch/>
        </p:blipFill>
        <p:spPr>
          <a:xfrm>
            <a:off x="4480257" y="3047949"/>
            <a:ext cx="3602048" cy="2620024"/>
          </a:xfrm>
          <a:prstGeom prst="rect">
            <a:avLst/>
          </a:prstGeom>
        </p:spPr>
      </p:pic>
      <p:sp>
        <p:nvSpPr>
          <p:cNvPr id="9" name="Date Placeholder 2">
            <a:extLst>
              <a:ext uri="{FF2B5EF4-FFF2-40B4-BE49-F238E27FC236}">
                <a16:creationId xmlns:a16="http://schemas.microsoft.com/office/drawing/2014/main" id="{2023D053-EB42-4950-BE47-85C8EC0F746A}"/>
              </a:ext>
            </a:extLst>
          </p:cNvPr>
          <p:cNvSpPr txBox="1">
            <a:spLocks/>
          </p:cNvSpPr>
          <p:nvPr/>
        </p:nvSpPr>
        <p:spPr>
          <a:xfrm>
            <a:off x="822961" y="6459786"/>
            <a:ext cx="1854203" cy="365125"/>
          </a:xfrm>
          <a:prstGeom prst="rect">
            <a:avLst/>
          </a:prstGeom>
          <a:noFill/>
          <a:ln>
            <a:noFill/>
          </a:ln>
        </p:spPr>
        <p:txBody>
          <a:bodyPr spcFirstLastPara="1" wrap="square" lIns="91425" tIns="91425" rIns="91425" bIns="91425" anchor="ctr" anchorCtr="0"/>
          <a:lstStyle>
            <a:defPPr>
              <a:defRPr lang="en-US"/>
            </a:defPPr>
            <a:lvl1pPr marL="0" marR="0" lvl="0" algn="l" defTabSz="457200" rtl="0" eaLnBrk="1" latinLnBrk="0" hangingPunct="1">
              <a:spcBef>
                <a:spcPts val="0"/>
              </a:spcBef>
              <a:spcAft>
                <a:spcPts val="0"/>
              </a:spcAft>
              <a:buSzPts val="1400"/>
              <a:buNone/>
              <a:defRPr sz="1000" b="0" i="0" u="none" strike="noStrike" kern="1200" cap="none">
                <a:solidFill>
                  <a:schemeClr val="tx1"/>
                </a:solidFill>
                <a:latin typeface="Calibri"/>
                <a:ea typeface="Calibri"/>
                <a:cs typeface="Calibri"/>
                <a:sym typeface="Calibri"/>
              </a:defRPr>
            </a:lvl1pPr>
            <a:lvl2pPr marL="457200" marR="0" lvl="1"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2pPr>
            <a:lvl3pPr marL="914400" marR="0" lvl="2"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3pPr>
            <a:lvl4pPr marL="1371600" marR="0" lvl="3"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4pPr>
            <a:lvl5pPr marL="1828800" marR="0" lvl="4"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5pPr>
            <a:lvl6pPr marL="2286000" marR="0" lvl="5"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6pPr>
            <a:lvl7pPr marL="2743200" marR="0" lvl="6"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7pPr>
            <a:lvl8pPr marL="3200400" marR="0" lvl="7"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8pPr>
            <a:lvl9pPr marL="3657600" marR="0" lvl="8"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9pPr>
          </a:lstStyle>
          <a:p>
            <a:pPr marL="0" marR="0" lvl="0" indent="0" algn="l" defTabSz="457200" rtl="0" eaLnBrk="1" fontAlgn="auto" latinLnBrk="0" hangingPunct="1">
              <a:lnSpc>
                <a:spcPct val="100000"/>
              </a:lnSpc>
              <a:spcBef>
                <a:spcPts val="0"/>
              </a:spcBef>
              <a:spcAft>
                <a:spcPts val="0"/>
              </a:spcAft>
              <a:buClrTx/>
              <a:buSzPts val="1400"/>
              <a:buFontTx/>
              <a:buNone/>
              <a:tabLst/>
              <a:defRPr/>
            </a:pPr>
            <a:r>
              <a:rPr kumimoji="0" lang="en-US" sz="1000" b="0" i="0" u="none" strike="noStrike" kern="1200" cap="none" spc="0" normalizeH="0" baseline="0" noProof="0" dirty="0">
                <a:ln>
                  <a:noFill/>
                </a:ln>
                <a:solidFill>
                  <a:srgbClr val="000000"/>
                </a:solidFill>
                <a:effectLst/>
                <a:uLnTx/>
                <a:uFillTx/>
                <a:latin typeface="Calibri"/>
                <a:sym typeface="Calibri"/>
              </a:rPr>
              <a:t>5/9/2018</a:t>
            </a:r>
          </a:p>
        </p:txBody>
      </p:sp>
      <p:sp>
        <p:nvSpPr>
          <p:cNvPr id="10" name="Slide Number Placeholder 4">
            <a:extLst>
              <a:ext uri="{FF2B5EF4-FFF2-40B4-BE49-F238E27FC236}">
                <a16:creationId xmlns:a16="http://schemas.microsoft.com/office/drawing/2014/main" id="{B095D30E-5100-42E2-9898-BDDFEABA53F9}"/>
              </a:ext>
            </a:extLst>
          </p:cNvPr>
          <p:cNvSpPr txBox="1">
            <a:spLocks/>
          </p:cNvSpPr>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457200" rtl="0" eaLnBrk="1" latinLnBrk="0" hangingPunct="1">
              <a:spcBef>
                <a:spcPts val="0"/>
              </a:spcBef>
              <a:buNone/>
              <a:defRPr sz="1000" b="0" i="0" u="none" strike="noStrike" kern="1200" cap="none">
                <a:solidFill>
                  <a:schemeClr val="tx1"/>
                </a:solidFill>
                <a:latin typeface="Calibri"/>
                <a:ea typeface="Calibri"/>
                <a:cs typeface="Calibri"/>
                <a:sym typeface="Calibri"/>
              </a:defRPr>
            </a:lvl1pPr>
            <a:lvl2pPr marL="0" marR="0" lvl="1"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2pPr>
            <a:lvl3pPr marL="0" marR="0" lvl="2"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3pPr>
            <a:lvl4pPr marL="0" marR="0" lvl="3"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4pPr>
            <a:lvl5pPr marL="0" marR="0" lvl="4"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5pPr>
            <a:lvl6pPr marL="0" marR="0" lvl="5"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6pPr>
            <a:lvl7pPr marL="0" marR="0" lvl="6"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7pPr>
            <a:lvl8pPr marL="0" marR="0" lvl="7"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8pPr>
            <a:lvl9pPr marL="0" marR="0" lvl="8"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6B1746E-15AF-48A6-9FCA-4D91A328AD16}" type="slidenum">
              <a:rPr kumimoji="0" lang="en-US" sz="1000" b="0" i="0" u="none" strike="noStrike" kern="1200" cap="none" spc="0" normalizeH="0" baseline="0" noProof="0" smtClean="0">
                <a:ln>
                  <a:noFill/>
                </a:ln>
                <a:solidFill>
                  <a:srgbClr val="000000"/>
                </a:solidFill>
                <a:effectLst/>
                <a:uLnTx/>
                <a:uFillTx/>
                <a:latin typeface="Calibri"/>
                <a:cs typeface="Calibri"/>
                <a:sym typeface="Calibri"/>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2009867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4194E2-85D2-4A42-856C-46AF7D7AAE26}"/>
              </a:ext>
            </a:extLst>
          </p:cNvPr>
          <p:cNvSpPr>
            <a:spLocks noGrp="1"/>
          </p:cNvSpPr>
          <p:nvPr>
            <p:ph type="ctrTitle" idx="4294967295"/>
          </p:nvPr>
        </p:nvSpPr>
        <p:spPr>
          <a:xfrm>
            <a:off x="250534" y="1513840"/>
            <a:ext cx="8158829" cy="4735449"/>
          </a:xfrm>
        </p:spPr>
        <p:txBody>
          <a:bodyPr>
            <a:normAutofit fontScale="90000"/>
          </a:bodyPr>
          <a:lstStyle/>
          <a:p>
            <a:r>
              <a:rPr lang="en-US" sz="3600" u="sng" dirty="0">
                <a:solidFill>
                  <a:srgbClr val="007A77"/>
                </a:solidFill>
                <a:latin typeface="+mn-lt"/>
              </a:rPr>
              <a:t>What could you lose?</a:t>
            </a:r>
            <a:r>
              <a:rPr lang="en-US" sz="3600" dirty="0">
                <a:solidFill>
                  <a:srgbClr val="007A77"/>
                </a:solidFill>
                <a:latin typeface="+mn-lt"/>
              </a:rPr>
              <a:t>   </a:t>
            </a:r>
            <a:r>
              <a:rPr lang="en-US" sz="3600" b="1" dirty="0">
                <a:solidFill>
                  <a:srgbClr val="4D6780"/>
                </a:solidFill>
                <a:latin typeface="+mn-lt"/>
              </a:rPr>
              <a:t> </a:t>
            </a:r>
            <a:r>
              <a:rPr lang="en-US" sz="3600" b="1" dirty="0">
                <a:solidFill>
                  <a:srgbClr val="EB6E1F"/>
                </a:solidFill>
                <a:latin typeface="+mn-lt"/>
              </a:rPr>
              <a:t>Diabetes  </a:t>
            </a:r>
            <a:r>
              <a:rPr lang="en-US" sz="3600" dirty="0">
                <a:solidFill>
                  <a:srgbClr val="EB6E1F"/>
                </a:solidFill>
                <a:latin typeface="+mn-lt"/>
              </a:rPr>
              <a:t>vs.  </a:t>
            </a:r>
            <a:r>
              <a:rPr lang="en-US" sz="3600" b="1" dirty="0">
                <a:solidFill>
                  <a:srgbClr val="EB6E1F"/>
                </a:solidFill>
                <a:latin typeface="+mn-lt"/>
              </a:rPr>
              <a:t>Addiction</a:t>
            </a:r>
            <a:br>
              <a:rPr lang="en-US" dirty="0">
                <a:solidFill>
                  <a:srgbClr val="4D6780"/>
                </a:solidFill>
                <a:latin typeface="+mn-lt"/>
              </a:rPr>
            </a:br>
            <a:r>
              <a:rPr lang="en-US" sz="3100" dirty="0">
                <a:solidFill>
                  <a:srgbClr val="007A77"/>
                </a:solidFill>
                <a:latin typeface="+mn-lt"/>
              </a:rPr>
              <a:t>Treatment</a:t>
            </a:r>
            <a:br>
              <a:rPr lang="en-US" sz="3100" dirty="0">
                <a:solidFill>
                  <a:srgbClr val="007A77"/>
                </a:solidFill>
                <a:latin typeface="+mn-lt"/>
              </a:rPr>
            </a:br>
            <a:br>
              <a:rPr lang="en-US" sz="3100" dirty="0">
                <a:solidFill>
                  <a:srgbClr val="007A77"/>
                </a:solidFill>
                <a:latin typeface="+mn-lt"/>
              </a:rPr>
            </a:br>
            <a:r>
              <a:rPr lang="en-US" sz="3100" dirty="0">
                <a:solidFill>
                  <a:srgbClr val="007A77"/>
                </a:solidFill>
                <a:latin typeface="+mn-lt"/>
              </a:rPr>
              <a:t>Custody	</a:t>
            </a:r>
            <a:br>
              <a:rPr lang="en-US" sz="3100" dirty="0">
                <a:solidFill>
                  <a:srgbClr val="007A77"/>
                </a:solidFill>
                <a:latin typeface="+mn-lt"/>
              </a:rPr>
            </a:br>
            <a:r>
              <a:rPr lang="en-US" sz="3100" dirty="0">
                <a:solidFill>
                  <a:srgbClr val="007A77"/>
                </a:solidFill>
                <a:latin typeface="+mn-lt"/>
              </a:rPr>
              <a:t>					</a:t>
            </a:r>
            <a:br>
              <a:rPr lang="en-US" sz="3100" dirty="0">
                <a:solidFill>
                  <a:srgbClr val="007A77"/>
                </a:solidFill>
                <a:latin typeface="+mn-lt"/>
              </a:rPr>
            </a:br>
            <a:r>
              <a:rPr lang="en-US" sz="3100" dirty="0">
                <a:solidFill>
                  <a:srgbClr val="007A77"/>
                </a:solidFill>
                <a:latin typeface="+mn-lt"/>
              </a:rPr>
              <a:t>Freedom (probation) </a:t>
            </a:r>
            <a:br>
              <a:rPr lang="en-US" sz="3100" dirty="0">
                <a:solidFill>
                  <a:srgbClr val="007A77"/>
                </a:solidFill>
                <a:latin typeface="+mn-lt"/>
              </a:rPr>
            </a:br>
            <a:r>
              <a:rPr lang="en-US" sz="3100" dirty="0">
                <a:solidFill>
                  <a:srgbClr val="007A77"/>
                </a:solidFill>
                <a:latin typeface="+mn-lt"/>
              </a:rPr>
              <a:t>     	</a:t>
            </a:r>
            <a:br>
              <a:rPr lang="en-US" sz="3100" dirty="0">
                <a:solidFill>
                  <a:srgbClr val="007A77"/>
                </a:solidFill>
                <a:latin typeface="+mn-lt"/>
              </a:rPr>
            </a:br>
            <a:r>
              <a:rPr lang="en-US" sz="3100" dirty="0">
                <a:solidFill>
                  <a:srgbClr val="007A77"/>
                </a:solidFill>
                <a:latin typeface="+mn-lt"/>
              </a:rPr>
              <a:t>Housing	</a:t>
            </a:r>
            <a:br>
              <a:rPr lang="en-US" sz="3100" dirty="0">
                <a:solidFill>
                  <a:srgbClr val="007A77"/>
                </a:solidFill>
                <a:latin typeface="+mn-lt"/>
              </a:rPr>
            </a:br>
            <a:br>
              <a:rPr lang="en-US" sz="3100" dirty="0">
                <a:solidFill>
                  <a:srgbClr val="007A77"/>
                </a:solidFill>
                <a:latin typeface="+mn-lt"/>
              </a:rPr>
            </a:br>
            <a:r>
              <a:rPr lang="en-US" sz="3100" dirty="0">
                <a:solidFill>
                  <a:srgbClr val="007A77"/>
                </a:solidFill>
                <a:latin typeface="+mn-lt"/>
              </a:rPr>
              <a:t>Family</a:t>
            </a:r>
            <a:br>
              <a:rPr lang="en-US" sz="3100" dirty="0">
                <a:solidFill>
                  <a:srgbClr val="007A77"/>
                </a:solidFill>
                <a:latin typeface="+mn-lt"/>
              </a:rPr>
            </a:br>
            <a:r>
              <a:rPr lang="en-US" sz="3100" dirty="0">
                <a:solidFill>
                  <a:srgbClr val="007A77"/>
                </a:solidFill>
                <a:latin typeface="+mn-lt"/>
              </a:rPr>
              <a:t>	</a:t>
            </a:r>
            <a:br>
              <a:rPr lang="en-US" sz="3100" dirty="0">
                <a:solidFill>
                  <a:srgbClr val="007A77"/>
                </a:solidFill>
                <a:latin typeface="+mn-lt"/>
              </a:rPr>
            </a:br>
            <a:r>
              <a:rPr lang="en-US" sz="3100" dirty="0">
                <a:solidFill>
                  <a:srgbClr val="007A77"/>
                </a:solidFill>
                <a:latin typeface="+mn-lt"/>
              </a:rPr>
              <a:t>Work</a:t>
            </a:r>
            <a:br>
              <a:rPr lang="en-US" sz="3100" dirty="0">
                <a:solidFill>
                  <a:srgbClr val="007A77"/>
                </a:solidFill>
                <a:latin typeface="+mn-lt"/>
              </a:rPr>
            </a:br>
            <a:br>
              <a:rPr lang="en-US" sz="3100" dirty="0">
                <a:solidFill>
                  <a:srgbClr val="007A77"/>
                </a:solidFill>
                <a:latin typeface="+mn-lt"/>
              </a:rPr>
            </a:br>
            <a:r>
              <a:rPr lang="en-US" sz="3100" dirty="0">
                <a:solidFill>
                  <a:srgbClr val="007A77"/>
                </a:solidFill>
                <a:latin typeface="+mn-lt"/>
              </a:rPr>
              <a:t>Identity</a:t>
            </a:r>
            <a:r>
              <a:rPr lang="en-US" dirty="0">
                <a:solidFill>
                  <a:srgbClr val="007A77"/>
                </a:solidFill>
                <a:latin typeface="+mn-lt"/>
              </a:rPr>
              <a:t>	</a:t>
            </a:r>
          </a:p>
        </p:txBody>
      </p:sp>
      <p:sp>
        <p:nvSpPr>
          <p:cNvPr id="8" name="Rectangle 7">
            <a:extLst>
              <a:ext uri="{FF2B5EF4-FFF2-40B4-BE49-F238E27FC236}">
                <a16:creationId xmlns:a16="http://schemas.microsoft.com/office/drawing/2014/main" id="{B5367410-0004-448F-96E8-1C08FEEC425D}"/>
              </a:ext>
            </a:extLst>
          </p:cNvPr>
          <p:cNvSpPr/>
          <p:nvPr/>
        </p:nvSpPr>
        <p:spPr>
          <a:xfrm>
            <a:off x="4413256" y="1944952"/>
            <a:ext cx="1026972" cy="523220"/>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A77"/>
                </a:solidFill>
                <a:effectLst/>
                <a:uLnTx/>
                <a:uFillTx/>
                <a:latin typeface="Calibri" panose="020F0502020204030204"/>
                <a:ea typeface="+mn-ea"/>
                <a:cs typeface="+mn-cs"/>
              </a:rPr>
              <a:t>No</a:t>
            </a:r>
          </a:p>
        </p:txBody>
      </p:sp>
      <p:sp>
        <p:nvSpPr>
          <p:cNvPr id="9" name="Rectangle 8">
            <a:extLst>
              <a:ext uri="{FF2B5EF4-FFF2-40B4-BE49-F238E27FC236}">
                <a16:creationId xmlns:a16="http://schemas.microsoft.com/office/drawing/2014/main" id="{51E66416-8124-4554-AFFF-4F6CB8036605}"/>
              </a:ext>
            </a:extLst>
          </p:cNvPr>
          <p:cNvSpPr/>
          <p:nvPr/>
        </p:nvSpPr>
        <p:spPr>
          <a:xfrm>
            <a:off x="6797200" y="1944041"/>
            <a:ext cx="1284476" cy="523220"/>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A77"/>
                </a:solidFill>
                <a:effectLst/>
                <a:uLnTx/>
                <a:uFillTx/>
                <a:latin typeface="Calibri" panose="020F0502020204030204"/>
                <a:ea typeface="+mn-ea"/>
                <a:cs typeface="+mn-cs"/>
              </a:rPr>
              <a:t>Yes</a:t>
            </a:r>
          </a:p>
        </p:txBody>
      </p:sp>
      <p:sp>
        <p:nvSpPr>
          <p:cNvPr id="10" name="Rectangle 9">
            <a:extLst>
              <a:ext uri="{FF2B5EF4-FFF2-40B4-BE49-F238E27FC236}">
                <a16:creationId xmlns:a16="http://schemas.microsoft.com/office/drawing/2014/main" id="{7F5FCA20-A1B5-424F-895D-DD215190BD26}"/>
              </a:ext>
            </a:extLst>
          </p:cNvPr>
          <p:cNvSpPr/>
          <p:nvPr/>
        </p:nvSpPr>
        <p:spPr>
          <a:xfrm>
            <a:off x="4404688" y="2746334"/>
            <a:ext cx="1026972" cy="523220"/>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A77"/>
                </a:solidFill>
                <a:effectLst/>
                <a:uLnTx/>
                <a:uFillTx/>
                <a:latin typeface="Calibri" panose="020F0502020204030204"/>
                <a:ea typeface="+mn-ea"/>
                <a:cs typeface="+mn-cs"/>
              </a:rPr>
              <a:t>No</a:t>
            </a:r>
          </a:p>
        </p:txBody>
      </p:sp>
      <p:sp>
        <p:nvSpPr>
          <p:cNvPr id="11" name="Rectangle 10">
            <a:extLst>
              <a:ext uri="{FF2B5EF4-FFF2-40B4-BE49-F238E27FC236}">
                <a16:creationId xmlns:a16="http://schemas.microsoft.com/office/drawing/2014/main" id="{EC810C58-26DA-44C9-BA56-A412BA5A8483}"/>
              </a:ext>
            </a:extLst>
          </p:cNvPr>
          <p:cNvSpPr/>
          <p:nvPr/>
        </p:nvSpPr>
        <p:spPr>
          <a:xfrm>
            <a:off x="4414777" y="3457907"/>
            <a:ext cx="1026972" cy="523220"/>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A77"/>
                </a:solidFill>
                <a:effectLst/>
                <a:uLnTx/>
                <a:uFillTx/>
                <a:latin typeface="Calibri" panose="020F0502020204030204"/>
                <a:ea typeface="+mn-ea"/>
                <a:cs typeface="+mn-cs"/>
              </a:rPr>
              <a:t>No</a:t>
            </a:r>
          </a:p>
        </p:txBody>
      </p:sp>
      <p:sp>
        <p:nvSpPr>
          <p:cNvPr id="12" name="Rectangle 11">
            <a:extLst>
              <a:ext uri="{FF2B5EF4-FFF2-40B4-BE49-F238E27FC236}">
                <a16:creationId xmlns:a16="http://schemas.microsoft.com/office/drawing/2014/main" id="{87D7CC5A-7C8E-4B01-8FB2-EDD4379A8C27}"/>
              </a:ext>
            </a:extLst>
          </p:cNvPr>
          <p:cNvSpPr/>
          <p:nvPr/>
        </p:nvSpPr>
        <p:spPr>
          <a:xfrm>
            <a:off x="4413256" y="4173173"/>
            <a:ext cx="1026972" cy="523220"/>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A77"/>
                </a:solidFill>
                <a:effectLst/>
                <a:uLnTx/>
                <a:uFillTx/>
                <a:latin typeface="Calibri" panose="020F0502020204030204"/>
                <a:ea typeface="+mn-ea"/>
                <a:cs typeface="+mn-cs"/>
              </a:rPr>
              <a:t>No</a:t>
            </a:r>
          </a:p>
        </p:txBody>
      </p:sp>
      <p:sp>
        <p:nvSpPr>
          <p:cNvPr id="13" name="Rectangle 12">
            <a:extLst>
              <a:ext uri="{FF2B5EF4-FFF2-40B4-BE49-F238E27FC236}">
                <a16:creationId xmlns:a16="http://schemas.microsoft.com/office/drawing/2014/main" id="{F9F4C122-A41C-4C51-8DBB-555F65F53C4C}"/>
              </a:ext>
            </a:extLst>
          </p:cNvPr>
          <p:cNvSpPr/>
          <p:nvPr/>
        </p:nvSpPr>
        <p:spPr>
          <a:xfrm>
            <a:off x="4414777" y="5746389"/>
            <a:ext cx="1026972" cy="523220"/>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A77"/>
                </a:solidFill>
                <a:effectLst/>
                <a:uLnTx/>
                <a:uFillTx/>
                <a:latin typeface="Calibri" panose="020F0502020204030204"/>
                <a:ea typeface="+mn-ea"/>
                <a:cs typeface="+mn-cs"/>
              </a:rPr>
              <a:t>No</a:t>
            </a:r>
          </a:p>
        </p:txBody>
      </p:sp>
      <p:sp>
        <p:nvSpPr>
          <p:cNvPr id="14" name="Rectangle 13">
            <a:extLst>
              <a:ext uri="{FF2B5EF4-FFF2-40B4-BE49-F238E27FC236}">
                <a16:creationId xmlns:a16="http://schemas.microsoft.com/office/drawing/2014/main" id="{89CB7CB1-4794-4898-82C7-B7520EE9C561}"/>
              </a:ext>
            </a:extLst>
          </p:cNvPr>
          <p:cNvSpPr/>
          <p:nvPr/>
        </p:nvSpPr>
        <p:spPr>
          <a:xfrm>
            <a:off x="6788632" y="2731906"/>
            <a:ext cx="1284476" cy="523220"/>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A77"/>
                </a:solidFill>
                <a:effectLst/>
                <a:uLnTx/>
                <a:uFillTx/>
                <a:latin typeface="Calibri" panose="020F0502020204030204"/>
                <a:ea typeface="+mn-ea"/>
                <a:cs typeface="+mn-cs"/>
              </a:rPr>
              <a:t>Yes</a:t>
            </a:r>
          </a:p>
        </p:txBody>
      </p:sp>
      <p:sp>
        <p:nvSpPr>
          <p:cNvPr id="15" name="Rectangle 14">
            <a:extLst>
              <a:ext uri="{FF2B5EF4-FFF2-40B4-BE49-F238E27FC236}">
                <a16:creationId xmlns:a16="http://schemas.microsoft.com/office/drawing/2014/main" id="{7B0669B9-A1B6-426D-B4BE-C9FEB960F540}"/>
              </a:ext>
            </a:extLst>
          </p:cNvPr>
          <p:cNvSpPr/>
          <p:nvPr/>
        </p:nvSpPr>
        <p:spPr>
          <a:xfrm>
            <a:off x="6775501" y="3444390"/>
            <a:ext cx="1284476" cy="523220"/>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A77"/>
                </a:solidFill>
                <a:effectLst/>
                <a:uLnTx/>
                <a:uFillTx/>
                <a:latin typeface="Calibri" panose="020F0502020204030204"/>
                <a:ea typeface="+mn-ea"/>
                <a:cs typeface="+mn-cs"/>
              </a:rPr>
              <a:t>Yes</a:t>
            </a:r>
          </a:p>
        </p:txBody>
      </p:sp>
      <p:sp>
        <p:nvSpPr>
          <p:cNvPr id="16" name="Rectangle 15">
            <a:extLst>
              <a:ext uri="{FF2B5EF4-FFF2-40B4-BE49-F238E27FC236}">
                <a16:creationId xmlns:a16="http://schemas.microsoft.com/office/drawing/2014/main" id="{607D298E-260C-40F8-9362-B3C6C538173C}"/>
              </a:ext>
            </a:extLst>
          </p:cNvPr>
          <p:cNvSpPr/>
          <p:nvPr/>
        </p:nvSpPr>
        <p:spPr>
          <a:xfrm>
            <a:off x="6775501" y="4198358"/>
            <a:ext cx="1284476" cy="523220"/>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A77"/>
                </a:solidFill>
                <a:effectLst/>
                <a:uLnTx/>
                <a:uFillTx/>
                <a:latin typeface="Calibri" panose="020F0502020204030204"/>
                <a:ea typeface="+mn-ea"/>
                <a:cs typeface="+mn-cs"/>
              </a:rPr>
              <a:t>Yes</a:t>
            </a:r>
          </a:p>
        </p:txBody>
      </p:sp>
      <p:sp>
        <p:nvSpPr>
          <p:cNvPr id="17" name="Rectangle 16">
            <a:extLst>
              <a:ext uri="{FF2B5EF4-FFF2-40B4-BE49-F238E27FC236}">
                <a16:creationId xmlns:a16="http://schemas.microsoft.com/office/drawing/2014/main" id="{9D9D5D47-2CC4-43CD-B258-11C7099FCCED}"/>
              </a:ext>
            </a:extLst>
          </p:cNvPr>
          <p:cNvSpPr/>
          <p:nvPr/>
        </p:nvSpPr>
        <p:spPr>
          <a:xfrm>
            <a:off x="6784069" y="4974010"/>
            <a:ext cx="1284476" cy="523220"/>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A77"/>
                </a:solidFill>
                <a:effectLst/>
                <a:uLnTx/>
                <a:uFillTx/>
                <a:latin typeface="Calibri" panose="020F0502020204030204"/>
                <a:ea typeface="+mn-ea"/>
                <a:cs typeface="+mn-cs"/>
              </a:rPr>
              <a:t>Yes</a:t>
            </a:r>
          </a:p>
        </p:txBody>
      </p:sp>
      <p:sp>
        <p:nvSpPr>
          <p:cNvPr id="18" name="Rectangle 17">
            <a:extLst>
              <a:ext uri="{FF2B5EF4-FFF2-40B4-BE49-F238E27FC236}">
                <a16:creationId xmlns:a16="http://schemas.microsoft.com/office/drawing/2014/main" id="{FBD13E08-587B-4B28-87FB-E5FAEC55E14B}"/>
              </a:ext>
            </a:extLst>
          </p:cNvPr>
          <p:cNvSpPr/>
          <p:nvPr/>
        </p:nvSpPr>
        <p:spPr>
          <a:xfrm>
            <a:off x="4413256" y="4974010"/>
            <a:ext cx="1026972" cy="523220"/>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A77"/>
                </a:solidFill>
                <a:effectLst/>
                <a:uLnTx/>
                <a:uFillTx/>
                <a:latin typeface="Calibri" panose="020F0502020204030204"/>
                <a:ea typeface="+mn-ea"/>
                <a:cs typeface="+mn-cs"/>
              </a:rPr>
              <a:t>No</a:t>
            </a:r>
          </a:p>
        </p:txBody>
      </p:sp>
      <p:sp>
        <p:nvSpPr>
          <p:cNvPr id="19" name="Rectangle 18">
            <a:extLst>
              <a:ext uri="{FF2B5EF4-FFF2-40B4-BE49-F238E27FC236}">
                <a16:creationId xmlns:a16="http://schemas.microsoft.com/office/drawing/2014/main" id="{A0804362-DBB1-44A7-8C23-3A884201DF37}"/>
              </a:ext>
            </a:extLst>
          </p:cNvPr>
          <p:cNvSpPr/>
          <p:nvPr/>
        </p:nvSpPr>
        <p:spPr>
          <a:xfrm>
            <a:off x="6782548" y="5742774"/>
            <a:ext cx="1284476" cy="523220"/>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A77"/>
                </a:solidFill>
                <a:effectLst/>
                <a:uLnTx/>
                <a:uFillTx/>
                <a:latin typeface="Calibri" panose="020F0502020204030204"/>
                <a:ea typeface="+mn-ea"/>
                <a:cs typeface="+mn-cs"/>
              </a:rPr>
              <a:t>Yes</a:t>
            </a:r>
          </a:p>
        </p:txBody>
      </p:sp>
      <p:sp>
        <p:nvSpPr>
          <p:cNvPr id="2" name="TextBox 1">
            <a:extLst>
              <a:ext uri="{FF2B5EF4-FFF2-40B4-BE49-F238E27FC236}">
                <a16:creationId xmlns:a16="http://schemas.microsoft.com/office/drawing/2014/main" id="{4EFF9D86-9ED0-4D3C-B2AB-CCD1FD395E29}"/>
              </a:ext>
            </a:extLst>
          </p:cNvPr>
          <p:cNvSpPr txBox="1"/>
          <p:nvPr/>
        </p:nvSpPr>
        <p:spPr>
          <a:xfrm>
            <a:off x="7581843" y="2312670"/>
            <a:ext cx="184731" cy="76944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007A77"/>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7D0D265-BA32-48C6-8FC5-165B1D02E5B6}"/>
              </a:ext>
            </a:extLst>
          </p:cNvPr>
          <p:cNvSpPr/>
          <p:nvPr/>
        </p:nvSpPr>
        <p:spPr>
          <a:xfrm>
            <a:off x="4404688" y="1223852"/>
            <a:ext cx="1026972" cy="523220"/>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A77"/>
                </a:solidFill>
                <a:effectLst/>
                <a:uLnTx/>
                <a:uFillTx/>
                <a:latin typeface="Calibri" panose="020F0502020204030204"/>
                <a:ea typeface="+mn-ea"/>
                <a:cs typeface="+mn-cs"/>
              </a:rPr>
              <a:t>No</a:t>
            </a:r>
          </a:p>
        </p:txBody>
      </p:sp>
      <p:sp>
        <p:nvSpPr>
          <p:cNvPr id="21" name="Rectangle 20">
            <a:extLst>
              <a:ext uri="{FF2B5EF4-FFF2-40B4-BE49-F238E27FC236}">
                <a16:creationId xmlns:a16="http://schemas.microsoft.com/office/drawing/2014/main" id="{6B3AEBBB-E5C2-4468-AD65-F00A8B903725}"/>
              </a:ext>
            </a:extLst>
          </p:cNvPr>
          <p:cNvSpPr/>
          <p:nvPr/>
        </p:nvSpPr>
        <p:spPr>
          <a:xfrm>
            <a:off x="6775501" y="1242379"/>
            <a:ext cx="1284476" cy="523220"/>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A77"/>
                </a:solidFill>
                <a:effectLst/>
                <a:uLnTx/>
                <a:uFillTx/>
                <a:latin typeface="Calibri" panose="020F0502020204030204"/>
                <a:ea typeface="+mn-ea"/>
                <a:cs typeface="+mn-cs"/>
              </a:rPr>
              <a:t>Yes</a:t>
            </a:r>
          </a:p>
        </p:txBody>
      </p:sp>
      <p:sp>
        <p:nvSpPr>
          <p:cNvPr id="7" name="TextBox 6">
            <a:extLst>
              <a:ext uri="{FF2B5EF4-FFF2-40B4-BE49-F238E27FC236}">
                <a16:creationId xmlns:a16="http://schemas.microsoft.com/office/drawing/2014/main" id="{2B9A144B-CB11-4C34-8878-C7F62FEACF07}"/>
              </a:ext>
            </a:extLst>
          </p:cNvPr>
          <p:cNvSpPr txBox="1"/>
          <p:nvPr/>
        </p:nvSpPr>
        <p:spPr>
          <a:xfrm>
            <a:off x="250534" y="189234"/>
            <a:ext cx="7423674"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A77"/>
                </a:solidFill>
                <a:effectLst/>
                <a:uLnTx/>
                <a:uFillTx/>
                <a:latin typeface="Calibri" panose="020F0502020204030204"/>
                <a:ea typeface="MS PGothic" pitchFamily="34" charset="-128"/>
                <a:cs typeface="Arial" panose="020B0604020202020204" pitchFamily="34" charset="0"/>
              </a:rPr>
              <a:t>Situation: You Make a Mistake</a:t>
            </a:r>
          </a:p>
        </p:txBody>
      </p:sp>
      <p:sp>
        <p:nvSpPr>
          <p:cNvPr id="24" name="Date Placeholder 2">
            <a:extLst>
              <a:ext uri="{FF2B5EF4-FFF2-40B4-BE49-F238E27FC236}">
                <a16:creationId xmlns:a16="http://schemas.microsoft.com/office/drawing/2014/main" id="{87F26136-3656-4E35-B87D-1CDC290CFEFF}"/>
              </a:ext>
            </a:extLst>
          </p:cNvPr>
          <p:cNvSpPr txBox="1">
            <a:spLocks/>
          </p:cNvSpPr>
          <p:nvPr/>
        </p:nvSpPr>
        <p:spPr>
          <a:xfrm>
            <a:off x="822961" y="6459786"/>
            <a:ext cx="1854203" cy="365125"/>
          </a:xfrm>
          <a:prstGeom prst="rect">
            <a:avLst/>
          </a:prstGeom>
          <a:noFill/>
          <a:ln>
            <a:noFill/>
          </a:ln>
        </p:spPr>
        <p:txBody>
          <a:bodyPr spcFirstLastPara="1" wrap="square" lIns="91425" tIns="91425" rIns="91425" bIns="91425" anchor="ctr" anchorCtr="0"/>
          <a:lstStyle>
            <a:defPPr>
              <a:defRPr lang="en-US"/>
            </a:defPPr>
            <a:lvl1pPr marL="0" marR="0" lvl="0" algn="l" defTabSz="457200" rtl="0" eaLnBrk="1" latinLnBrk="0" hangingPunct="1">
              <a:spcBef>
                <a:spcPts val="0"/>
              </a:spcBef>
              <a:spcAft>
                <a:spcPts val="0"/>
              </a:spcAft>
              <a:buSzPts val="1400"/>
              <a:buNone/>
              <a:defRPr sz="1000" b="0" i="0" u="none" strike="noStrike" kern="1200" cap="none">
                <a:solidFill>
                  <a:schemeClr val="tx1"/>
                </a:solidFill>
                <a:latin typeface="Calibri"/>
                <a:ea typeface="Calibri"/>
                <a:cs typeface="Calibri"/>
                <a:sym typeface="Calibri"/>
              </a:defRPr>
            </a:lvl1pPr>
            <a:lvl2pPr marL="457200" marR="0" lvl="1"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2pPr>
            <a:lvl3pPr marL="914400" marR="0" lvl="2"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3pPr>
            <a:lvl4pPr marL="1371600" marR="0" lvl="3"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4pPr>
            <a:lvl5pPr marL="1828800" marR="0" lvl="4"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5pPr>
            <a:lvl6pPr marL="2286000" marR="0" lvl="5"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6pPr>
            <a:lvl7pPr marL="2743200" marR="0" lvl="6"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7pPr>
            <a:lvl8pPr marL="3200400" marR="0" lvl="7"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8pPr>
            <a:lvl9pPr marL="3657600" marR="0" lvl="8"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9pPr>
          </a:lstStyle>
          <a:p>
            <a:pPr marL="0" marR="0" lvl="0" indent="0" algn="l" defTabSz="457200" rtl="0" eaLnBrk="1" fontAlgn="auto" latinLnBrk="0" hangingPunct="1">
              <a:lnSpc>
                <a:spcPct val="100000"/>
              </a:lnSpc>
              <a:spcBef>
                <a:spcPts val="0"/>
              </a:spcBef>
              <a:spcAft>
                <a:spcPts val="0"/>
              </a:spcAft>
              <a:buClrTx/>
              <a:buSzPts val="1400"/>
              <a:buFontTx/>
              <a:buNone/>
              <a:tabLst/>
              <a:defRPr/>
            </a:pPr>
            <a:r>
              <a:rPr kumimoji="0" lang="en-US" sz="1000" b="0" i="0" u="none" strike="noStrike" kern="1200" cap="none" spc="0" normalizeH="0" baseline="0" noProof="0" dirty="0">
                <a:ln>
                  <a:noFill/>
                </a:ln>
                <a:solidFill>
                  <a:srgbClr val="000000"/>
                </a:solidFill>
                <a:effectLst/>
                <a:uLnTx/>
                <a:uFillTx/>
                <a:latin typeface="Calibri"/>
                <a:sym typeface="Calibri"/>
              </a:rPr>
              <a:t>5/9/2018</a:t>
            </a:r>
          </a:p>
        </p:txBody>
      </p:sp>
      <p:sp>
        <p:nvSpPr>
          <p:cNvPr id="25" name="Slide Number Placeholder 4">
            <a:extLst>
              <a:ext uri="{FF2B5EF4-FFF2-40B4-BE49-F238E27FC236}">
                <a16:creationId xmlns:a16="http://schemas.microsoft.com/office/drawing/2014/main" id="{1F47B909-B06F-47BF-ADD8-15FAD0CA0325}"/>
              </a:ext>
            </a:extLst>
          </p:cNvPr>
          <p:cNvSpPr txBox="1">
            <a:spLocks/>
          </p:cNvSpPr>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457200" rtl="0" eaLnBrk="1" latinLnBrk="0" hangingPunct="1">
              <a:spcBef>
                <a:spcPts val="0"/>
              </a:spcBef>
              <a:buNone/>
              <a:defRPr sz="1000" b="0" i="0" u="none" strike="noStrike" kern="1200" cap="none">
                <a:solidFill>
                  <a:schemeClr val="tx1"/>
                </a:solidFill>
                <a:latin typeface="Calibri"/>
                <a:ea typeface="Calibri"/>
                <a:cs typeface="Calibri"/>
                <a:sym typeface="Calibri"/>
              </a:defRPr>
            </a:lvl1pPr>
            <a:lvl2pPr marL="0" marR="0" lvl="1"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2pPr>
            <a:lvl3pPr marL="0" marR="0" lvl="2"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3pPr>
            <a:lvl4pPr marL="0" marR="0" lvl="3"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4pPr>
            <a:lvl5pPr marL="0" marR="0" lvl="4"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5pPr>
            <a:lvl6pPr marL="0" marR="0" lvl="5"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6pPr>
            <a:lvl7pPr marL="0" marR="0" lvl="6"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7pPr>
            <a:lvl8pPr marL="0" marR="0" lvl="7"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8pPr>
            <a:lvl9pPr marL="0" marR="0" lvl="8"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6B1746E-15AF-48A6-9FCA-4D91A328AD16}" type="slidenum">
              <a:rPr kumimoji="0" lang="en-US" sz="1000" b="0" i="0" u="none" strike="noStrike" kern="1200" cap="none" spc="0" normalizeH="0" baseline="0" noProof="0" smtClean="0">
                <a:ln>
                  <a:noFill/>
                </a:ln>
                <a:solidFill>
                  <a:srgbClr val="000000"/>
                </a:solidFill>
                <a:effectLst/>
                <a:uLnTx/>
                <a:uFillTx/>
                <a:latin typeface="Calibri"/>
                <a:cs typeface="Calibri"/>
                <a:sym typeface="Calibri"/>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337207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154685-92A5-4F2A-8FC0-DABCCFAE693F}"/>
              </a:ext>
            </a:extLst>
          </p:cNvPr>
          <p:cNvSpPr>
            <a:spLocks noGrp="1"/>
          </p:cNvSpPr>
          <p:nvPr>
            <p:ph type="title"/>
          </p:nvPr>
        </p:nvSpPr>
        <p:spPr>
          <a:xfrm>
            <a:off x="556259" y="223934"/>
            <a:ext cx="8692515" cy="1450757"/>
          </a:xfrm>
        </p:spPr>
        <p:txBody>
          <a:bodyPr>
            <a:noAutofit/>
          </a:bodyPr>
          <a:lstStyle/>
          <a:p>
            <a:r>
              <a:rPr lang="en-US" sz="3900" dirty="0"/>
              <a:t>Dashboard: </a:t>
            </a:r>
            <a:br>
              <a:rPr lang="en-US" sz="3900" dirty="0"/>
            </a:br>
            <a:r>
              <a:rPr lang="en-US" sz="3900" dirty="0"/>
              <a:t>Buprenorphine Prescribing Rates</a:t>
            </a:r>
          </a:p>
        </p:txBody>
      </p:sp>
      <p:pic>
        <p:nvPicPr>
          <p:cNvPr id="5" name="Content Placeholder 4">
            <a:extLst>
              <a:ext uri="{FF2B5EF4-FFF2-40B4-BE49-F238E27FC236}">
                <a16:creationId xmlns:a16="http://schemas.microsoft.com/office/drawing/2014/main" id="{A06A965A-5F51-440B-B5BE-F5BB646E72F0}"/>
              </a:ext>
            </a:extLst>
          </p:cNvPr>
          <p:cNvPicPr>
            <a:picLocks noGrp="1" noChangeAspect="1"/>
          </p:cNvPicPr>
          <p:nvPr>
            <p:ph idx="4294967295"/>
          </p:nvPr>
        </p:nvPicPr>
        <p:blipFill>
          <a:blip r:embed="rId3"/>
          <a:stretch>
            <a:fillRect/>
          </a:stretch>
        </p:blipFill>
        <p:spPr>
          <a:xfrm>
            <a:off x="1371600" y="1893889"/>
            <a:ext cx="6911788" cy="3713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ubtitle 3">
            <a:extLst>
              <a:ext uri="{FF2B5EF4-FFF2-40B4-BE49-F238E27FC236}">
                <a16:creationId xmlns:a16="http://schemas.microsoft.com/office/drawing/2014/main" id="{F4792681-7B5A-4D08-BAB2-5130061AE1BE}"/>
              </a:ext>
            </a:extLst>
          </p:cNvPr>
          <p:cNvSpPr>
            <a:spLocks noGrp="1"/>
          </p:cNvSpPr>
          <p:nvPr>
            <p:ph type="subTitle" idx="4294967295"/>
          </p:nvPr>
        </p:nvSpPr>
        <p:spPr>
          <a:xfrm>
            <a:off x="2952750" y="1893888"/>
            <a:ext cx="6191250" cy="485775"/>
          </a:xfrm>
        </p:spPr>
        <p:txBody>
          <a:bodyPr/>
          <a:lstStyle/>
          <a:p>
            <a:r>
              <a:rPr lang="en-US" dirty="0"/>
              <a:t> </a:t>
            </a:r>
          </a:p>
        </p:txBody>
      </p:sp>
      <p:sp>
        <p:nvSpPr>
          <p:cNvPr id="7" name="Rectangle 6">
            <a:extLst>
              <a:ext uri="{FF2B5EF4-FFF2-40B4-BE49-F238E27FC236}">
                <a16:creationId xmlns:a16="http://schemas.microsoft.com/office/drawing/2014/main" id="{DC4F361B-FEBC-4FA9-BC78-D646577850EF}"/>
              </a:ext>
            </a:extLst>
          </p:cNvPr>
          <p:cNvSpPr/>
          <p:nvPr/>
        </p:nvSpPr>
        <p:spPr>
          <a:xfrm>
            <a:off x="5714999" y="5832009"/>
            <a:ext cx="3429001" cy="461665"/>
          </a:xfrm>
          <a:prstGeom prst="rect">
            <a:avLst/>
          </a:prstGeom>
        </p:spPr>
        <p:txBody>
          <a:bodyPr>
            <a:spAutoFit/>
          </a:bodyPr>
          <a:lstStyle/>
          <a:p>
            <a:r>
              <a:rPr lang="en-US" sz="1200" dirty="0"/>
              <a:t>California Opioid Overdose Surveillance Dashboard: </a:t>
            </a:r>
            <a:r>
              <a:rPr lang="en-US" sz="1200" dirty="0">
                <a:hlinkClick r:id="rId4"/>
              </a:rPr>
              <a:t>https://cdph.ca.gov/opioiddashboard</a:t>
            </a:r>
            <a:endParaRPr lang="en-US" sz="1200" dirty="0"/>
          </a:p>
        </p:txBody>
      </p:sp>
    </p:spTree>
    <p:extLst>
      <p:ext uri="{BB962C8B-B14F-4D97-AF65-F5344CB8AC3E}">
        <p14:creationId xmlns:p14="http://schemas.microsoft.com/office/powerpoint/2010/main" val="3680756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9A76009-14CC-4FFE-BDEA-6D6C00D2840E}"/>
              </a:ext>
            </a:extLst>
          </p:cNvPr>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528320" y="1811973"/>
            <a:ext cx="3738563" cy="1878012"/>
          </a:xfrm>
          <a:prstGeom prst="rect">
            <a:avLst/>
          </a:prstGeom>
          <a:effectLst/>
        </p:spPr>
      </p:pic>
      <p:sp>
        <p:nvSpPr>
          <p:cNvPr id="3" name="Title 2">
            <a:extLst>
              <a:ext uri="{FF2B5EF4-FFF2-40B4-BE49-F238E27FC236}">
                <a16:creationId xmlns:a16="http://schemas.microsoft.com/office/drawing/2014/main" id="{F2099C46-9D20-40B7-AE68-CE4A065F6785}"/>
              </a:ext>
            </a:extLst>
          </p:cNvPr>
          <p:cNvSpPr>
            <a:spLocks noGrp="1"/>
          </p:cNvSpPr>
          <p:nvPr>
            <p:ph type="ctrTitle" idx="4294967295"/>
          </p:nvPr>
        </p:nvSpPr>
        <p:spPr>
          <a:xfrm>
            <a:off x="160655" y="484900"/>
            <a:ext cx="9064625" cy="490537"/>
          </a:xfrm>
        </p:spPr>
        <p:txBody>
          <a:bodyPr>
            <a:noAutofit/>
          </a:bodyPr>
          <a:lstStyle/>
          <a:p>
            <a:r>
              <a:rPr lang="en-US" sz="3200" dirty="0">
                <a:solidFill>
                  <a:srgbClr val="007A77"/>
                </a:solidFill>
                <a:latin typeface="+mn-lt"/>
              </a:rPr>
              <a:t>Treatment needs to be easier to access than street drugs</a:t>
            </a:r>
          </a:p>
        </p:txBody>
      </p:sp>
      <p:sp>
        <p:nvSpPr>
          <p:cNvPr id="4" name="Subtitle 3">
            <a:extLst>
              <a:ext uri="{FF2B5EF4-FFF2-40B4-BE49-F238E27FC236}">
                <a16:creationId xmlns:a16="http://schemas.microsoft.com/office/drawing/2014/main" id="{DE601060-3F25-47C4-AF65-CFB633A4610E}"/>
              </a:ext>
            </a:extLst>
          </p:cNvPr>
          <p:cNvSpPr>
            <a:spLocks noGrp="1"/>
          </p:cNvSpPr>
          <p:nvPr>
            <p:ph type="subTitle" idx="4294967295"/>
          </p:nvPr>
        </p:nvSpPr>
        <p:spPr>
          <a:xfrm>
            <a:off x="528320" y="980405"/>
            <a:ext cx="3738563" cy="831568"/>
          </a:xfrm>
          <a:solidFill>
            <a:srgbClr val="007EAC"/>
          </a:solidFill>
        </p:spPr>
        <p:txBody>
          <a:bodyPr>
            <a:noAutofit/>
          </a:bodyPr>
          <a:lstStyle/>
          <a:p>
            <a:r>
              <a:rPr lang="en-US" sz="2000" b="1" dirty="0">
                <a:latin typeface="+mn-lt"/>
              </a:rPr>
              <a:t>Brain in a tempest: </a:t>
            </a:r>
            <a:br>
              <a:rPr lang="en-US" sz="2000" dirty="0">
                <a:latin typeface="+mn-lt"/>
              </a:rPr>
            </a:br>
            <a:r>
              <a:rPr lang="en-US" sz="2000" dirty="0">
                <a:latin typeface="+mn-lt"/>
              </a:rPr>
              <a:t>Addiction means day-to-day survival</a:t>
            </a:r>
            <a:r>
              <a:rPr lang="en-US" sz="1800" dirty="0">
                <a:latin typeface="+mn-lt"/>
              </a:rPr>
              <a:t>			</a:t>
            </a:r>
            <a:r>
              <a:rPr lang="en-US" sz="2000" dirty="0">
                <a:latin typeface="+mn-lt"/>
              </a:rPr>
              <a:t>	</a:t>
            </a:r>
            <a:r>
              <a:rPr lang="en-US" sz="2000" dirty="0"/>
              <a:t>	</a:t>
            </a:r>
            <a:r>
              <a:rPr lang="en-US" sz="1800" dirty="0"/>
              <a:t>			</a:t>
            </a:r>
          </a:p>
        </p:txBody>
      </p:sp>
      <p:pic>
        <p:nvPicPr>
          <p:cNvPr id="6" name="Picture 5">
            <a:extLst>
              <a:ext uri="{FF2B5EF4-FFF2-40B4-BE49-F238E27FC236}">
                <a16:creationId xmlns:a16="http://schemas.microsoft.com/office/drawing/2014/main" id="{A8F92342-6B57-4E62-96A4-AE94D7B4F57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63670" y="1811838"/>
            <a:ext cx="3875671" cy="1878413"/>
          </a:xfrm>
          <a:prstGeom prst="rect">
            <a:avLst/>
          </a:prstGeom>
          <a:effectLst/>
        </p:spPr>
      </p:pic>
      <p:sp>
        <p:nvSpPr>
          <p:cNvPr id="7" name="Arrow: Left 6">
            <a:extLst>
              <a:ext uri="{FF2B5EF4-FFF2-40B4-BE49-F238E27FC236}">
                <a16:creationId xmlns:a16="http://schemas.microsoft.com/office/drawing/2014/main" id="{18211481-34A5-4E36-83D1-1F49D1D3D024}"/>
              </a:ext>
            </a:extLst>
          </p:cNvPr>
          <p:cNvSpPr/>
          <p:nvPr/>
        </p:nvSpPr>
        <p:spPr>
          <a:xfrm rot="10800000">
            <a:off x="4214214" y="1889354"/>
            <a:ext cx="1298916" cy="1668026"/>
          </a:xfrm>
          <a:prstGeom prst="leftArrow">
            <a:avLst/>
          </a:prstGeom>
          <a:gradFill>
            <a:gsLst>
              <a:gs pos="0">
                <a:schemeClr val="tx1"/>
              </a:gs>
              <a:gs pos="100000">
                <a:srgbClr val="00B0F0"/>
              </a:gs>
            </a:gsLst>
            <a:lin ang="12000000" scaled="0"/>
          </a:gradFill>
          <a:ln w="146050" cmpd="sng">
            <a:no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6702EC6-9065-4749-9693-CCE0E43A7B80}"/>
              </a:ext>
            </a:extLst>
          </p:cNvPr>
          <p:cNvSpPr txBox="1"/>
          <p:nvPr/>
        </p:nvSpPr>
        <p:spPr>
          <a:xfrm>
            <a:off x="862252" y="3785755"/>
            <a:ext cx="7982741" cy="2215991"/>
          </a:xfrm>
          <a:prstGeom prst="rect">
            <a:avLst/>
          </a:prstGeom>
          <a:noFill/>
        </p:spPr>
        <p:txBody>
          <a:bodyPr wrap="square" rtlCol="0">
            <a:spAutoFit/>
          </a:bodyPr>
          <a:lstStyle/>
          <a:p>
            <a:r>
              <a:rPr lang="en-US" sz="2400" dirty="0"/>
              <a:t>		  </a:t>
            </a:r>
            <a:r>
              <a:rPr lang="en-US" sz="2000" b="1" dirty="0"/>
              <a:t>Treatment success at 12 months:</a:t>
            </a:r>
          </a:p>
          <a:p>
            <a:r>
              <a:rPr lang="en-US" sz="2400" dirty="0"/>
              <a:t>			</a:t>
            </a:r>
            <a:r>
              <a:rPr lang="en-US" sz="2000" dirty="0"/>
              <a:t>Treatment </a:t>
            </a:r>
            <a:r>
              <a:rPr lang="en-US" sz="2000" b="1" dirty="0"/>
              <a:t>with</a:t>
            </a:r>
            <a:r>
              <a:rPr lang="en-US" sz="2000" dirty="0"/>
              <a:t> medications*</a:t>
            </a:r>
          </a:p>
          <a:p>
            <a:r>
              <a:rPr lang="en-US" sz="2000" dirty="0"/>
              <a:t>			      Methadone: 				      		74-80%</a:t>
            </a:r>
          </a:p>
          <a:p>
            <a:r>
              <a:rPr lang="en-US" sz="2000" dirty="0"/>
              <a:t>			      Buprenorphine (Suboxone):   		60-90%</a:t>
            </a:r>
          </a:p>
          <a:p>
            <a:r>
              <a:rPr lang="en-US" sz="2000" dirty="0"/>
              <a:t>			      Naltrexone (Vivitrol**):              		10-31%**</a:t>
            </a:r>
          </a:p>
          <a:p>
            <a:r>
              <a:rPr lang="en-US" sz="2000" dirty="0"/>
              <a:t>			</a:t>
            </a:r>
            <a:r>
              <a:rPr lang="en-US" sz="2000" dirty="0">
                <a:solidFill>
                  <a:srgbClr val="FF0000"/>
                </a:solidFill>
              </a:rPr>
              <a:t>Treatment </a:t>
            </a:r>
            <a:r>
              <a:rPr lang="en-US" sz="2000" b="1" dirty="0">
                <a:solidFill>
                  <a:srgbClr val="FF0000"/>
                </a:solidFill>
              </a:rPr>
              <a:t>without</a:t>
            </a:r>
            <a:r>
              <a:rPr lang="en-US" sz="2000" dirty="0">
                <a:solidFill>
                  <a:srgbClr val="FF0000"/>
                </a:solidFill>
              </a:rPr>
              <a:t> medications:		       6%</a:t>
            </a:r>
          </a:p>
          <a:p>
            <a:r>
              <a:rPr lang="en-US" sz="1000" dirty="0">
                <a:solidFill>
                  <a:srgbClr val="FF0000"/>
                </a:solidFill>
              </a:rPr>
              <a:t>        </a:t>
            </a:r>
          </a:p>
        </p:txBody>
      </p:sp>
      <p:sp>
        <p:nvSpPr>
          <p:cNvPr id="2" name="TextBox 1">
            <a:extLst>
              <a:ext uri="{FF2B5EF4-FFF2-40B4-BE49-F238E27FC236}">
                <a16:creationId xmlns:a16="http://schemas.microsoft.com/office/drawing/2014/main" id="{F635EEB0-AC6A-46F9-BA4F-3695F59033C1}"/>
              </a:ext>
            </a:extLst>
          </p:cNvPr>
          <p:cNvSpPr txBox="1"/>
          <p:nvPr/>
        </p:nvSpPr>
        <p:spPr>
          <a:xfrm>
            <a:off x="4863671" y="980405"/>
            <a:ext cx="3875671" cy="831433"/>
          </a:xfrm>
          <a:prstGeom prst="rect">
            <a:avLst/>
          </a:prstGeom>
          <a:solidFill>
            <a:srgbClr val="43CEFF"/>
          </a:solidFill>
        </p:spPr>
        <p:txBody>
          <a:bodyPr wrap="square" rtlCol="0">
            <a:noAutofit/>
          </a:bodyPr>
          <a:lstStyle/>
          <a:p>
            <a:r>
              <a:rPr lang="en-US" sz="2000" b="1" dirty="0"/>
              <a:t>MAT stabilizes brain chemistry: </a:t>
            </a:r>
            <a:r>
              <a:rPr lang="en-US" sz="2000" dirty="0"/>
              <a:t>Ability to focus on recovery</a:t>
            </a:r>
          </a:p>
          <a:p>
            <a:endParaRPr lang="en-US" sz="2000" dirty="0"/>
          </a:p>
        </p:txBody>
      </p:sp>
      <p:sp>
        <p:nvSpPr>
          <p:cNvPr id="10" name="TextBox 9">
            <a:extLst>
              <a:ext uri="{FF2B5EF4-FFF2-40B4-BE49-F238E27FC236}">
                <a16:creationId xmlns:a16="http://schemas.microsoft.com/office/drawing/2014/main" id="{6C1B9EAA-4046-4BF3-BA3B-97442FB1D780}"/>
              </a:ext>
            </a:extLst>
          </p:cNvPr>
          <p:cNvSpPr txBox="1"/>
          <p:nvPr/>
        </p:nvSpPr>
        <p:spPr>
          <a:xfrm>
            <a:off x="79375" y="5773184"/>
            <a:ext cx="7973773" cy="553998"/>
          </a:xfrm>
          <a:prstGeom prst="rect">
            <a:avLst/>
          </a:prstGeom>
          <a:noFill/>
        </p:spPr>
        <p:txBody>
          <a:bodyPr wrap="square" rtlCol="0">
            <a:spAutoFit/>
          </a:bodyPr>
          <a:lstStyle/>
          <a:p>
            <a:r>
              <a:rPr lang="en-US" sz="1000" dirty="0"/>
              <a:t>*Based on meta-analyses of research studies; rates of success lower in real-world settings</a:t>
            </a:r>
          </a:p>
          <a:p>
            <a:r>
              <a:rPr lang="en-US" sz="1000" dirty="0"/>
              <a:t>**Most Vivitrol studies done for 3-6 months; 12-month registry study only had % discontinued due to meeting goals</a:t>
            </a:r>
          </a:p>
          <a:p>
            <a:r>
              <a:rPr lang="en-US" sz="1000" dirty="0"/>
              <a:t>Source: California Health Care Foundation, </a:t>
            </a:r>
            <a:r>
              <a:rPr lang="en-US" sz="1000" i="1" dirty="0"/>
              <a:t>Why Health Plans Should go to the MAT in the Fight Against Opioid Addiction</a:t>
            </a:r>
          </a:p>
        </p:txBody>
      </p:sp>
      <p:sp>
        <p:nvSpPr>
          <p:cNvPr id="11" name="Rectangle 10">
            <a:extLst>
              <a:ext uri="{FF2B5EF4-FFF2-40B4-BE49-F238E27FC236}">
                <a16:creationId xmlns:a16="http://schemas.microsoft.com/office/drawing/2014/main" id="{7A309467-3D72-46A8-87CA-02866529461B}"/>
              </a:ext>
            </a:extLst>
          </p:cNvPr>
          <p:cNvSpPr/>
          <p:nvPr/>
        </p:nvSpPr>
        <p:spPr>
          <a:xfrm>
            <a:off x="1666494" y="3826395"/>
            <a:ext cx="6533741" cy="19467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Date Placeholder 2">
            <a:extLst>
              <a:ext uri="{FF2B5EF4-FFF2-40B4-BE49-F238E27FC236}">
                <a16:creationId xmlns:a16="http://schemas.microsoft.com/office/drawing/2014/main" id="{0AA56115-BA51-4DF8-AABA-3AB3BA7486B3}"/>
              </a:ext>
            </a:extLst>
          </p:cNvPr>
          <p:cNvSpPr txBox="1">
            <a:spLocks/>
          </p:cNvSpPr>
          <p:nvPr/>
        </p:nvSpPr>
        <p:spPr>
          <a:xfrm>
            <a:off x="822961" y="6459786"/>
            <a:ext cx="1854203" cy="365125"/>
          </a:xfrm>
          <a:prstGeom prst="rect">
            <a:avLst/>
          </a:prstGeom>
          <a:noFill/>
          <a:ln>
            <a:noFill/>
          </a:ln>
        </p:spPr>
        <p:txBody>
          <a:bodyPr spcFirstLastPara="1" wrap="square" lIns="91425" tIns="91425" rIns="91425" bIns="91425" anchor="ctr" anchorCtr="0"/>
          <a:lstStyle>
            <a:defPPr>
              <a:defRPr lang="en-US"/>
            </a:defPPr>
            <a:lvl1pPr marL="0" marR="0" lvl="0" algn="l" defTabSz="457200" rtl="0" eaLnBrk="1" latinLnBrk="0" hangingPunct="1">
              <a:spcBef>
                <a:spcPts val="0"/>
              </a:spcBef>
              <a:spcAft>
                <a:spcPts val="0"/>
              </a:spcAft>
              <a:buSzPts val="1400"/>
              <a:buNone/>
              <a:defRPr sz="1000" b="0" i="0" u="none" strike="noStrike" kern="1200" cap="none">
                <a:solidFill>
                  <a:schemeClr val="tx1"/>
                </a:solidFill>
                <a:latin typeface="Calibri"/>
                <a:ea typeface="Calibri"/>
                <a:cs typeface="Calibri"/>
                <a:sym typeface="Calibri"/>
              </a:defRPr>
            </a:lvl1pPr>
            <a:lvl2pPr marL="457200" marR="0" lvl="1"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2pPr>
            <a:lvl3pPr marL="914400" marR="0" lvl="2"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3pPr>
            <a:lvl4pPr marL="1371600" marR="0" lvl="3"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4pPr>
            <a:lvl5pPr marL="1828800" marR="0" lvl="4"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5pPr>
            <a:lvl6pPr marL="2286000" marR="0" lvl="5"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6pPr>
            <a:lvl7pPr marL="2743200" marR="0" lvl="6"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7pPr>
            <a:lvl8pPr marL="3200400" marR="0" lvl="7"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8pPr>
            <a:lvl9pPr marL="3657600" marR="0" lvl="8"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9pPr>
          </a:lstStyle>
          <a:p>
            <a:pPr>
              <a:defRPr/>
            </a:pPr>
            <a:r>
              <a:rPr lang="en-US" dirty="0">
                <a:solidFill>
                  <a:srgbClr val="000000"/>
                </a:solidFill>
              </a:rPr>
              <a:t>5/9/2018</a:t>
            </a:r>
          </a:p>
        </p:txBody>
      </p:sp>
      <p:sp>
        <p:nvSpPr>
          <p:cNvPr id="15" name="Slide Number Placeholder 4">
            <a:extLst>
              <a:ext uri="{FF2B5EF4-FFF2-40B4-BE49-F238E27FC236}">
                <a16:creationId xmlns:a16="http://schemas.microsoft.com/office/drawing/2014/main" id="{6A3C1C6C-372C-4F34-B432-B1132540D058}"/>
              </a:ext>
            </a:extLst>
          </p:cNvPr>
          <p:cNvSpPr txBox="1">
            <a:spLocks/>
          </p:cNvSpPr>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457200" rtl="0" eaLnBrk="1" latinLnBrk="0" hangingPunct="1">
              <a:spcBef>
                <a:spcPts val="0"/>
              </a:spcBef>
              <a:buNone/>
              <a:defRPr sz="1000" b="0" i="0" u="none" strike="noStrike" kern="1200" cap="none">
                <a:solidFill>
                  <a:schemeClr val="tx1"/>
                </a:solidFill>
                <a:latin typeface="Calibri"/>
                <a:ea typeface="Calibri"/>
                <a:cs typeface="Calibri"/>
                <a:sym typeface="Calibri"/>
              </a:defRPr>
            </a:lvl1pPr>
            <a:lvl2pPr marL="0" marR="0" lvl="1"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2pPr>
            <a:lvl3pPr marL="0" marR="0" lvl="2"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3pPr>
            <a:lvl4pPr marL="0" marR="0" lvl="3"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4pPr>
            <a:lvl5pPr marL="0" marR="0" lvl="4"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5pPr>
            <a:lvl6pPr marL="0" marR="0" lvl="5"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6pPr>
            <a:lvl7pPr marL="0" marR="0" lvl="6"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7pPr>
            <a:lvl8pPr marL="0" marR="0" lvl="7"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8pPr>
            <a:lvl9pPr marL="0" marR="0" lvl="8"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6B1746E-15AF-48A6-9FCA-4D91A328AD16}" type="slidenum">
              <a:rPr kumimoji="0" lang="en-US" sz="1000" b="0" i="0" u="none" strike="noStrike" kern="1200" cap="none" spc="0" normalizeH="0" baseline="0" noProof="0" smtClean="0">
                <a:ln>
                  <a:noFill/>
                </a:ln>
                <a:solidFill>
                  <a:srgbClr val="000000"/>
                </a:solidFill>
                <a:effectLst/>
                <a:uLnTx/>
                <a:uFillTx/>
                <a:latin typeface="Calibri"/>
                <a:cs typeface="Calibri"/>
                <a:sym typeface="Calibri"/>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39176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FCF4C-B90F-4E11-B176-F7E193C58D47}"/>
              </a:ext>
            </a:extLst>
          </p:cNvPr>
          <p:cNvSpPr>
            <a:spLocks noGrp="1"/>
          </p:cNvSpPr>
          <p:nvPr>
            <p:ph type="ctrTitle" idx="4294967295"/>
          </p:nvPr>
        </p:nvSpPr>
        <p:spPr>
          <a:xfrm>
            <a:off x="186851" y="469163"/>
            <a:ext cx="8278813" cy="585787"/>
          </a:xfrm>
        </p:spPr>
        <p:txBody>
          <a:bodyPr>
            <a:normAutofit/>
          </a:bodyPr>
          <a:lstStyle/>
          <a:p>
            <a:r>
              <a:rPr lang="en-US" sz="3200" dirty="0">
                <a:solidFill>
                  <a:srgbClr val="007370"/>
                </a:solidFill>
                <a:latin typeface="+mn-lt"/>
              </a:rPr>
              <a:t>The France experience: 80% drop in deaths</a:t>
            </a:r>
          </a:p>
        </p:txBody>
      </p:sp>
      <p:pic>
        <p:nvPicPr>
          <p:cNvPr id="4" name="Picture 3">
            <a:extLst>
              <a:ext uri="{FF2B5EF4-FFF2-40B4-BE49-F238E27FC236}">
                <a16:creationId xmlns:a16="http://schemas.microsoft.com/office/drawing/2014/main" id="{6FAD58EF-294E-44C6-8C3E-7CF83BCC47E1}"/>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072301" y="1482132"/>
            <a:ext cx="6850823" cy="4359179"/>
          </a:xfrm>
          <a:prstGeom prst="rect">
            <a:avLst/>
          </a:prstGeom>
          <a:ln w="3175">
            <a:noFill/>
          </a:ln>
          <a:effectLst/>
        </p:spPr>
      </p:pic>
      <p:sp>
        <p:nvSpPr>
          <p:cNvPr id="7" name="Date Placeholder 2">
            <a:extLst>
              <a:ext uri="{FF2B5EF4-FFF2-40B4-BE49-F238E27FC236}">
                <a16:creationId xmlns:a16="http://schemas.microsoft.com/office/drawing/2014/main" id="{03926C5D-6CE3-40E6-92BE-236BB819A403}"/>
              </a:ext>
            </a:extLst>
          </p:cNvPr>
          <p:cNvSpPr txBox="1">
            <a:spLocks/>
          </p:cNvSpPr>
          <p:nvPr/>
        </p:nvSpPr>
        <p:spPr>
          <a:xfrm>
            <a:off x="822961" y="6459786"/>
            <a:ext cx="1854203" cy="365125"/>
          </a:xfrm>
          <a:prstGeom prst="rect">
            <a:avLst/>
          </a:prstGeom>
          <a:noFill/>
          <a:ln>
            <a:noFill/>
          </a:ln>
        </p:spPr>
        <p:txBody>
          <a:bodyPr spcFirstLastPara="1" wrap="square" lIns="91425" tIns="91425" rIns="91425" bIns="91425" anchor="ctr" anchorCtr="0"/>
          <a:lstStyle>
            <a:defPPr>
              <a:defRPr lang="en-US"/>
            </a:defPPr>
            <a:lvl1pPr marL="0" marR="0" lvl="0" algn="l" defTabSz="457200" rtl="0" eaLnBrk="1" latinLnBrk="0" hangingPunct="1">
              <a:spcBef>
                <a:spcPts val="0"/>
              </a:spcBef>
              <a:spcAft>
                <a:spcPts val="0"/>
              </a:spcAft>
              <a:buSzPts val="1400"/>
              <a:buNone/>
              <a:defRPr sz="1000" b="0" i="0" u="none" strike="noStrike" kern="1200" cap="none">
                <a:solidFill>
                  <a:schemeClr val="tx1"/>
                </a:solidFill>
                <a:latin typeface="Calibri"/>
                <a:ea typeface="Calibri"/>
                <a:cs typeface="Calibri"/>
                <a:sym typeface="Calibri"/>
              </a:defRPr>
            </a:lvl1pPr>
            <a:lvl2pPr marL="457200" marR="0" lvl="1"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2pPr>
            <a:lvl3pPr marL="914400" marR="0" lvl="2"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3pPr>
            <a:lvl4pPr marL="1371600" marR="0" lvl="3"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4pPr>
            <a:lvl5pPr marL="1828800" marR="0" lvl="4"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5pPr>
            <a:lvl6pPr marL="2286000" marR="0" lvl="5"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6pPr>
            <a:lvl7pPr marL="2743200" marR="0" lvl="6"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7pPr>
            <a:lvl8pPr marL="3200400" marR="0" lvl="7"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8pPr>
            <a:lvl9pPr marL="3657600" marR="0" lvl="8"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9pPr>
          </a:lstStyle>
          <a:p>
            <a:pPr marL="0" marR="0" lvl="0" indent="0" algn="l" defTabSz="457200" rtl="0" eaLnBrk="1" fontAlgn="auto" latinLnBrk="0" hangingPunct="1">
              <a:lnSpc>
                <a:spcPct val="100000"/>
              </a:lnSpc>
              <a:spcBef>
                <a:spcPts val="0"/>
              </a:spcBef>
              <a:spcAft>
                <a:spcPts val="0"/>
              </a:spcAft>
              <a:buClrTx/>
              <a:buSzPts val="1400"/>
              <a:buFontTx/>
              <a:buNone/>
              <a:tabLst/>
              <a:defRPr/>
            </a:pPr>
            <a:r>
              <a:rPr kumimoji="0" lang="en-US" sz="1000" b="0" i="0" u="none" strike="noStrike" kern="1200" cap="none" spc="0" normalizeH="0" baseline="0" noProof="0" dirty="0">
                <a:ln>
                  <a:noFill/>
                </a:ln>
                <a:solidFill>
                  <a:srgbClr val="000000"/>
                </a:solidFill>
                <a:effectLst/>
                <a:uLnTx/>
                <a:uFillTx/>
                <a:latin typeface="Calibri"/>
                <a:cs typeface="Calibri"/>
                <a:sym typeface="Calibri"/>
              </a:rPr>
              <a:t>5/9/2018</a:t>
            </a:r>
          </a:p>
        </p:txBody>
      </p:sp>
      <p:sp>
        <p:nvSpPr>
          <p:cNvPr id="8" name="Slide Number Placeholder 4">
            <a:extLst>
              <a:ext uri="{FF2B5EF4-FFF2-40B4-BE49-F238E27FC236}">
                <a16:creationId xmlns:a16="http://schemas.microsoft.com/office/drawing/2014/main" id="{235369E6-66B3-4233-95FE-5C35FB22271B}"/>
              </a:ext>
            </a:extLst>
          </p:cNvPr>
          <p:cNvSpPr txBox="1">
            <a:spLocks/>
          </p:cNvSpPr>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457200" rtl="0" eaLnBrk="1" latinLnBrk="0" hangingPunct="1">
              <a:spcBef>
                <a:spcPts val="0"/>
              </a:spcBef>
              <a:buNone/>
              <a:defRPr sz="1000" b="0" i="0" u="none" strike="noStrike" kern="1200" cap="none">
                <a:solidFill>
                  <a:schemeClr val="tx1"/>
                </a:solidFill>
                <a:latin typeface="Calibri"/>
                <a:ea typeface="Calibri"/>
                <a:cs typeface="Calibri"/>
                <a:sym typeface="Calibri"/>
              </a:defRPr>
            </a:lvl1pPr>
            <a:lvl2pPr marL="0" marR="0" lvl="1"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2pPr>
            <a:lvl3pPr marL="0" marR="0" lvl="2"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3pPr>
            <a:lvl4pPr marL="0" marR="0" lvl="3"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4pPr>
            <a:lvl5pPr marL="0" marR="0" lvl="4"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5pPr>
            <a:lvl6pPr marL="0" marR="0" lvl="5"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6pPr>
            <a:lvl7pPr marL="0" marR="0" lvl="6"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7pPr>
            <a:lvl8pPr marL="0" marR="0" lvl="7"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8pPr>
            <a:lvl9pPr marL="0" marR="0" lvl="8"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6B1746E-15AF-48A6-9FCA-4D91A328AD16}" type="slidenum">
              <a:rPr kumimoji="0" lang="en-US" sz="1000" b="0" i="0" u="none" strike="noStrike" kern="1200" cap="none" spc="0" normalizeH="0" baseline="0" noProof="0" smtClean="0">
                <a:ln>
                  <a:noFill/>
                </a:ln>
                <a:solidFill>
                  <a:srgbClr val="000000"/>
                </a:solidFill>
                <a:effectLst/>
                <a:uLnTx/>
                <a:uFillTx/>
                <a:latin typeface="Calibri"/>
                <a:cs typeface="Calibri"/>
                <a:sym typeface="Calibri"/>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221977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6528" y="213475"/>
            <a:ext cx="8583561" cy="557708"/>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300" dirty="0">
                <a:solidFill>
                  <a:srgbClr val="007370"/>
                </a:solidFill>
                <a:latin typeface="+mn-lt"/>
                <a:ea typeface="MS PGothic" pitchFamily="34" charset="-128"/>
                <a:cs typeface="Arial" panose="020B0604020202020204" pitchFamily="34" charset="0"/>
              </a:rPr>
              <a:t>What can we learn from another epidemic?</a:t>
            </a:r>
          </a:p>
        </p:txBody>
      </p:sp>
      <p:sp>
        <p:nvSpPr>
          <p:cNvPr id="6" name="TextBox 5">
            <a:extLst>
              <a:ext uri="{FF2B5EF4-FFF2-40B4-BE49-F238E27FC236}">
                <a16:creationId xmlns:a16="http://schemas.microsoft.com/office/drawing/2014/main" id="{88019988-A5B3-4A40-B461-2BD0F965CE2E}"/>
              </a:ext>
            </a:extLst>
          </p:cNvPr>
          <p:cNvSpPr txBox="1"/>
          <p:nvPr/>
        </p:nvSpPr>
        <p:spPr>
          <a:xfrm>
            <a:off x="166210" y="6075715"/>
            <a:ext cx="5668539" cy="246221"/>
          </a:xfrm>
          <a:prstGeom prst="rect">
            <a:avLst/>
          </a:prstGeom>
          <a:noFill/>
        </p:spPr>
        <p:txBody>
          <a:bodyPr wrap="none" rtlCol="0">
            <a:spAutoFit/>
          </a:bodyPr>
          <a:lstStyle/>
          <a:p>
            <a:r>
              <a:rPr lang="en-US" sz="1000" dirty="0">
                <a:solidFill>
                  <a:schemeClr val="tx1">
                    <a:lumMod val="95000"/>
                    <a:lumOff val="5000"/>
                  </a:schemeClr>
                </a:solidFill>
              </a:rPr>
              <a:t>Source: Centers for Disease Control, National Center for HIV/AIDS, Viral Hepatitis, STD, and TB Prevention</a:t>
            </a:r>
          </a:p>
        </p:txBody>
      </p:sp>
      <p:sp>
        <p:nvSpPr>
          <p:cNvPr id="7" name="TextBox 6">
            <a:extLst>
              <a:ext uri="{FF2B5EF4-FFF2-40B4-BE49-F238E27FC236}">
                <a16:creationId xmlns:a16="http://schemas.microsoft.com/office/drawing/2014/main" id="{FB49483D-28DE-4CE8-9A59-638EA0C52D1A}"/>
              </a:ext>
            </a:extLst>
          </p:cNvPr>
          <p:cNvSpPr txBox="1"/>
          <p:nvPr/>
        </p:nvSpPr>
        <p:spPr>
          <a:xfrm>
            <a:off x="1022686" y="984676"/>
            <a:ext cx="7304568" cy="461665"/>
          </a:xfrm>
          <a:prstGeom prst="rect">
            <a:avLst/>
          </a:prstGeom>
          <a:noFill/>
        </p:spPr>
        <p:txBody>
          <a:bodyPr wrap="square" rtlCol="0">
            <a:spAutoFit/>
          </a:bodyPr>
          <a:lstStyle/>
          <a:p>
            <a:pPr algn="ctr"/>
            <a:r>
              <a:rPr lang="en-US" sz="2400" b="1" dirty="0"/>
              <a:t>US AIDS deaths, 1981-2007</a:t>
            </a:r>
          </a:p>
        </p:txBody>
      </p:sp>
      <p:pic>
        <p:nvPicPr>
          <p:cNvPr id="4" name="Graphic 3">
            <a:extLst>
              <a:ext uri="{FF2B5EF4-FFF2-40B4-BE49-F238E27FC236}">
                <a16:creationId xmlns:a16="http://schemas.microsoft.com/office/drawing/2014/main" id="{2AA5D5D3-860D-49F0-B4DE-5B0EE927B7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6210" y="1375958"/>
            <a:ext cx="8374943" cy="4808129"/>
          </a:xfrm>
          <a:prstGeom prst="rect">
            <a:avLst/>
          </a:prstGeom>
        </p:spPr>
      </p:pic>
      <p:sp>
        <p:nvSpPr>
          <p:cNvPr id="9" name="TextBox 8">
            <a:extLst>
              <a:ext uri="{FF2B5EF4-FFF2-40B4-BE49-F238E27FC236}">
                <a16:creationId xmlns:a16="http://schemas.microsoft.com/office/drawing/2014/main" id="{27D32FDD-D9B1-4AB8-BD6E-176BEF50AE1F}"/>
              </a:ext>
            </a:extLst>
          </p:cNvPr>
          <p:cNvSpPr txBox="1"/>
          <p:nvPr/>
        </p:nvSpPr>
        <p:spPr>
          <a:xfrm>
            <a:off x="1805097" y="2751510"/>
            <a:ext cx="1671740" cy="1046440"/>
          </a:xfrm>
          <a:prstGeom prst="rect">
            <a:avLst/>
          </a:prstGeom>
          <a:solidFill>
            <a:schemeClr val="bg1"/>
          </a:solidFill>
        </p:spPr>
        <p:txBody>
          <a:bodyPr wrap="none" rtlCol="0">
            <a:spAutoFit/>
          </a:bodyPr>
          <a:lstStyle/>
          <a:p>
            <a:endParaRPr lang="en-US" dirty="0"/>
          </a:p>
          <a:p>
            <a:endParaRPr lang="en-US" dirty="0"/>
          </a:p>
          <a:p>
            <a:r>
              <a:rPr lang="en-US" sz="2600" b="1" dirty="0">
                <a:solidFill>
                  <a:srgbClr val="FF0000"/>
                </a:solidFill>
              </a:rPr>
              <a:t>---</a:t>
            </a:r>
            <a:r>
              <a:rPr lang="en-US" dirty="0">
                <a:solidFill>
                  <a:srgbClr val="FF0000"/>
                </a:solidFill>
              </a:rPr>
              <a:t> AIDS deaths</a:t>
            </a:r>
          </a:p>
        </p:txBody>
      </p:sp>
      <p:sp>
        <p:nvSpPr>
          <p:cNvPr id="12" name="Rectangle 11">
            <a:extLst>
              <a:ext uri="{FF2B5EF4-FFF2-40B4-BE49-F238E27FC236}">
                <a16:creationId xmlns:a16="http://schemas.microsoft.com/office/drawing/2014/main" id="{B177442A-094A-475B-BBE2-D7CF38901596}"/>
              </a:ext>
            </a:extLst>
          </p:cNvPr>
          <p:cNvSpPr/>
          <p:nvPr/>
        </p:nvSpPr>
        <p:spPr>
          <a:xfrm>
            <a:off x="5022035" y="2188061"/>
            <a:ext cx="1577591" cy="472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35C0ACE-B122-45BD-8AE0-07B663BBAE6F}"/>
              </a:ext>
            </a:extLst>
          </p:cNvPr>
          <p:cNvSpPr txBox="1"/>
          <p:nvPr/>
        </p:nvSpPr>
        <p:spPr>
          <a:xfrm>
            <a:off x="5191085" y="2083225"/>
            <a:ext cx="3011972" cy="1754326"/>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a:t>Introduction of </a:t>
            </a:r>
            <a:r>
              <a:rPr lang="en-US" b="1" dirty="0"/>
              <a:t>effective medications</a:t>
            </a:r>
          </a:p>
          <a:p>
            <a:pPr marL="285750" indent="-285750">
              <a:buFont typeface="Arial" panose="020B0604020202020204" pitchFamily="34" charset="0"/>
              <a:buChar char="•"/>
            </a:pPr>
            <a:r>
              <a:rPr lang="en-US" dirty="0"/>
              <a:t>Massive campaign to </a:t>
            </a:r>
            <a:r>
              <a:rPr lang="en-US" b="1" dirty="0"/>
              <a:t>remove barriers to treatment</a:t>
            </a:r>
          </a:p>
          <a:p>
            <a:pPr marL="285750" indent="-285750">
              <a:buFont typeface="Arial" panose="020B0604020202020204" pitchFamily="34" charset="0"/>
              <a:buChar char="•"/>
            </a:pPr>
            <a:r>
              <a:rPr lang="en-US" b="1" dirty="0"/>
              <a:t>Anti-stigma</a:t>
            </a:r>
            <a:r>
              <a:rPr lang="en-US" dirty="0"/>
              <a:t> campaign</a:t>
            </a:r>
          </a:p>
        </p:txBody>
      </p:sp>
      <p:sp>
        <p:nvSpPr>
          <p:cNvPr id="8" name="Arrow: Down 7">
            <a:extLst>
              <a:ext uri="{FF2B5EF4-FFF2-40B4-BE49-F238E27FC236}">
                <a16:creationId xmlns:a16="http://schemas.microsoft.com/office/drawing/2014/main" id="{D87401FC-C0F6-4031-91B7-049EA8352198}"/>
              </a:ext>
            </a:extLst>
          </p:cNvPr>
          <p:cNvSpPr/>
          <p:nvPr/>
        </p:nvSpPr>
        <p:spPr>
          <a:xfrm>
            <a:off x="4784382" y="2188061"/>
            <a:ext cx="360904" cy="1105318"/>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ate Placeholder 2">
            <a:extLst>
              <a:ext uri="{FF2B5EF4-FFF2-40B4-BE49-F238E27FC236}">
                <a16:creationId xmlns:a16="http://schemas.microsoft.com/office/drawing/2014/main" id="{0613D2D4-6D74-4C77-9A83-04EC3A65349C}"/>
              </a:ext>
            </a:extLst>
          </p:cNvPr>
          <p:cNvSpPr txBox="1">
            <a:spLocks/>
          </p:cNvSpPr>
          <p:nvPr/>
        </p:nvSpPr>
        <p:spPr>
          <a:xfrm>
            <a:off x="822961" y="6459786"/>
            <a:ext cx="1854203" cy="365125"/>
          </a:xfrm>
          <a:prstGeom prst="rect">
            <a:avLst/>
          </a:prstGeom>
          <a:noFill/>
          <a:ln>
            <a:noFill/>
          </a:ln>
        </p:spPr>
        <p:txBody>
          <a:bodyPr spcFirstLastPara="1" wrap="square" lIns="91425" tIns="91425" rIns="91425" bIns="91425" anchor="ctr" anchorCtr="0"/>
          <a:lstStyle>
            <a:defPPr>
              <a:defRPr lang="en-US"/>
            </a:defPPr>
            <a:lvl1pPr marL="0" marR="0" lvl="0" algn="l" defTabSz="457200" rtl="0" eaLnBrk="1" latinLnBrk="0" hangingPunct="1">
              <a:spcBef>
                <a:spcPts val="0"/>
              </a:spcBef>
              <a:spcAft>
                <a:spcPts val="0"/>
              </a:spcAft>
              <a:buSzPts val="1400"/>
              <a:buNone/>
              <a:defRPr sz="1000" b="0" i="0" u="none" strike="noStrike" kern="1200" cap="none">
                <a:solidFill>
                  <a:schemeClr val="tx1"/>
                </a:solidFill>
                <a:latin typeface="Calibri"/>
                <a:ea typeface="Calibri"/>
                <a:cs typeface="Calibri"/>
                <a:sym typeface="Calibri"/>
              </a:defRPr>
            </a:lvl1pPr>
            <a:lvl2pPr marL="457200" marR="0" lvl="1"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2pPr>
            <a:lvl3pPr marL="914400" marR="0" lvl="2"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3pPr>
            <a:lvl4pPr marL="1371600" marR="0" lvl="3"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4pPr>
            <a:lvl5pPr marL="1828800" marR="0" lvl="4"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5pPr>
            <a:lvl6pPr marL="2286000" marR="0" lvl="5"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6pPr>
            <a:lvl7pPr marL="2743200" marR="0" lvl="6"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7pPr>
            <a:lvl8pPr marL="3200400" marR="0" lvl="7"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8pPr>
            <a:lvl9pPr marL="3657600" marR="0" lvl="8"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9pPr>
          </a:lstStyle>
          <a:p>
            <a:pPr marL="0" marR="0" lvl="0" indent="0" algn="l" defTabSz="457200" rtl="0" eaLnBrk="1" fontAlgn="auto" latinLnBrk="0" hangingPunct="1">
              <a:lnSpc>
                <a:spcPct val="100000"/>
              </a:lnSpc>
              <a:spcBef>
                <a:spcPts val="0"/>
              </a:spcBef>
              <a:spcAft>
                <a:spcPts val="0"/>
              </a:spcAft>
              <a:buClrTx/>
              <a:buSzPts val="1400"/>
              <a:buFontTx/>
              <a:buNone/>
              <a:tabLst/>
              <a:defRPr/>
            </a:pPr>
            <a:r>
              <a:rPr kumimoji="0" lang="en-US" sz="1000" b="0" i="0" u="none" strike="noStrike" kern="1200" cap="none" spc="0" normalizeH="0" baseline="0" noProof="0" dirty="0">
                <a:ln>
                  <a:noFill/>
                </a:ln>
                <a:solidFill>
                  <a:srgbClr val="000000"/>
                </a:solidFill>
                <a:effectLst/>
                <a:uLnTx/>
                <a:uFillTx/>
                <a:latin typeface="Calibri"/>
                <a:cs typeface="Calibri"/>
                <a:sym typeface="Calibri"/>
              </a:rPr>
              <a:t>5/9/2018</a:t>
            </a:r>
          </a:p>
        </p:txBody>
      </p:sp>
      <p:sp>
        <p:nvSpPr>
          <p:cNvPr id="14" name="Slide Number Placeholder 4">
            <a:extLst>
              <a:ext uri="{FF2B5EF4-FFF2-40B4-BE49-F238E27FC236}">
                <a16:creationId xmlns:a16="http://schemas.microsoft.com/office/drawing/2014/main" id="{B77FF03E-8CDB-4E29-9271-5E76E3906376}"/>
              </a:ext>
            </a:extLst>
          </p:cNvPr>
          <p:cNvSpPr txBox="1">
            <a:spLocks/>
          </p:cNvSpPr>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457200" rtl="0" eaLnBrk="1" latinLnBrk="0" hangingPunct="1">
              <a:spcBef>
                <a:spcPts val="0"/>
              </a:spcBef>
              <a:buNone/>
              <a:defRPr sz="1000" b="0" i="0" u="none" strike="noStrike" kern="1200" cap="none">
                <a:solidFill>
                  <a:schemeClr val="tx1"/>
                </a:solidFill>
                <a:latin typeface="Calibri"/>
                <a:ea typeface="Calibri"/>
                <a:cs typeface="Calibri"/>
                <a:sym typeface="Calibri"/>
              </a:defRPr>
            </a:lvl1pPr>
            <a:lvl2pPr marL="0" marR="0" lvl="1"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2pPr>
            <a:lvl3pPr marL="0" marR="0" lvl="2"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3pPr>
            <a:lvl4pPr marL="0" marR="0" lvl="3"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4pPr>
            <a:lvl5pPr marL="0" marR="0" lvl="4"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5pPr>
            <a:lvl6pPr marL="0" marR="0" lvl="5"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6pPr>
            <a:lvl7pPr marL="0" marR="0" lvl="6"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7pPr>
            <a:lvl8pPr marL="0" marR="0" lvl="7"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8pPr>
            <a:lvl9pPr marL="0" marR="0" lvl="8" indent="0" algn="r" defTabSz="457200" rtl="0" eaLnBrk="1" latinLnBrk="0" hangingPunct="1">
              <a:spcBef>
                <a:spcPts val="0"/>
              </a:spcBef>
              <a:buNone/>
              <a:defRPr sz="1050" b="0" i="0" u="none" strike="noStrike" kern="1200" cap="none">
                <a:solidFill>
                  <a:srgbClr val="FFFFFF"/>
                </a:solidFill>
                <a:latin typeface="Calibri"/>
                <a:ea typeface="Calibri"/>
                <a:cs typeface="Calibri"/>
                <a:sym typeface="Calibri"/>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6B1746E-15AF-48A6-9FCA-4D91A328AD16}" type="slidenum">
              <a:rPr kumimoji="0" lang="en-US" sz="1000" b="0" i="0" u="none" strike="noStrike" kern="1200" cap="none" spc="0" normalizeH="0" baseline="0" noProof="0" smtClean="0">
                <a:ln>
                  <a:noFill/>
                </a:ln>
                <a:solidFill>
                  <a:srgbClr val="000000"/>
                </a:solidFill>
                <a:effectLst/>
                <a:uLnTx/>
                <a:uFillTx/>
                <a:latin typeface="Calibri"/>
                <a:cs typeface="Calibri"/>
                <a:sym typeface="Calibri"/>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664609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D4778F-B4AC-4DC4-9B3F-6462B9C6AE38}"/>
              </a:ext>
            </a:extLst>
          </p:cNvPr>
          <p:cNvPicPr>
            <a:picLocks noChangeAspect="1"/>
          </p:cNvPicPr>
          <p:nvPr/>
        </p:nvPicPr>
        <p:blipFill>
          <a:blip r:embed="rId2"/>
          <a:stretch>
            <a:fillRect/>
          </a:stretch>
        </p:blipFill>
        <p:spPr>
          <a:xfrm>
            <a:off x="2590800" y="1066800"/>
            <a:ext cx="3045516" cy="475862"/>
          </a:xfrm>
          <a:prstGeom prst="rect">
            <a:avLst/>
          </a:prstGeom>
        </p:spPr>
      </p:pic>
      <p:pic>
        <p:nvPicPr>
          <p:cNvPr id="5" name="Picture 4">
            <a:extLst>
              <a:ext uri="{FF2B5EF4-FFF2-40B4-BE49-F238E27FC236}">
                <a16:creationId xmlns:a16="http://schemas.microsoft.com/office/drawing/2014/main" id="{5BF5F24F-F3CA-47C2-818A-883BEA380747}"/>
              </a:ext>
            </a:extLst>
          </p:cNvPr>
          <p:cNvPicPr>
            <a:picLocks noChangeAspect="1"/>
          </p:cNvPicPr>
          <p:nvPr/>
        </p:nvPicPr>
        <p:blipFill>
          <a:blip r:embed="rId3"/>
          <a:stretch>
            <a:fillRect/>
          </a:stretch>
        </p:blipFill>
        <p:spPr>
          <a:xfrm>
            <a:off x="1600200" y="1676400"/>
            <a:ext cx="5638799" cy="4267200"/>
          </a:xfrm>
          <a:prstGeom prst="rect">
            <a:avLst/>
          </a:prstGeom>
        </p:spPr>
      </p:pic>
    </p:spTree>
    <p:extLst>
      <p:ext uri="{BB962C8B-B14F-4D97-AF65-F5344CB8AC3E}">
        <p14:creationId xmlns:p14="http://schemas.microsoft.com/office/powerpoint/2010/main" val="3863947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C50F5-57C3-4F5E-B2D0-4CD5E38624D3}"/>
              </a:ext>
            </a:extLst>
          </p:cNvPr>
          <p:cNvSpPr>
            <a:spLocks noGrp="1"/>
          </p:cNvSpPr>
          <p:nvPr>
            <p:ph type="title"/>
          </p:nvPr>
        </p:nvSpPr>
        <p:spPr/>
        <p:txBody>
          <a:bodyPr/>
          <a:lstStyle/>
          <a:p>
            <a:r>
              <a:rPr lang="en-US" dirty="0">
                <a:latin typeface="Calibri" panose="020F0502020204030204" pitchFamily="34" charset="0"/>
              </a:rPr>
              <a:t>Prescription for Today</a:t>
            </a:r>
          </a:p>
        </p:txBody>
      </p:sp>
      <p:sp>
        <p:nvSpPr>
          <p:cNvPr id="3" name="Content Placeholder 2">
            <a:extLst>
              <a:ext uri="{FF2B5EF4-FFF2-40B4-BE49-F238E27FC236}">
                <a16:creationId xmlns:a16="http://schemas.microsoft.com/office/drawing/2014/main" id="{BD9AEBFE-06B4-43EB-AE13-F1498570DC34}"/>
              </a:ext>
            </a:extLst>
          </p:cNvPr>
          <p:cNvSpPr>
            <a:spLocks noGrp="1"/>
          </p:cNvSpPr>
          <p:nvPr>
            <p:ph idx="1"/>
          </p:nvPr>
        </p:nvSpPr>
        <p:spPr/>
        <p:txBody>
          <a:bodyPr/>
          <a:lstStyle/>
          <a:p>
            <a:r>
              <a:rPr lang="en-US" dirty="0">
                <a:latin typeface="Calibri" panose="020F0502020204030204" pitchFamily="34" charset="0"/>
              </a:rPr>
              <a:t>Use local data</a:t>
            </a:r>
          </a:p>
          <a:p>
            <a:r>
              <a:rPr lang="en-US" dirty="0">
                <a:latin typeface="Calibri" panose="020F0502020204030204" pitchFamily="34" charset="0"/>
              </a:rPr>
              <a:t>Frame as a public health crisis</a:t>
            </a:r>
          </a:p>
          <a:p>
            <a:r>
              <a:rPr lang="en-US" dirty="0">
                <a:latin typeface="Calibri" panose="020F0502020204030204" pitchFamily="34" charset="0"/>
              </a:rPr>
              <a:t>Engage broadly</a:t>
            </a:r>
          </a:p>
          <a:p>
            <a:r>
              <a:rPr lang="en-US" dirty="0">
                <a:latin typeface="Calibri" panose="020F0502020204030204" pitchFamily="34" charset="0"/>
              </a:rPr>
              <a:t>Be specific in goal setting</a:t>
            </a:r>
          </a:p>
          <a:p>
            <a:r>
              <a:rPr lang="en-US" dirty="0">
                <a:latin typeface="Calibri" panose="020F0502020204030204" pitchFamily="34" charset="0"/>
              </a:rPr>
              <a:t>Communicate a lot </a:t>
            </a:r>
          </a:p>
          <a:p>
            <a:r>
              <a:rPr lang="en-US" dirty="0">
                <a:latin typeface="Calibri" panose="020F0502020204030204" pitchFamily="34" charset="0"/>
              </a:rPr>
              <a:t>Lean into other coalitions and supports</a:t>
            </a:r>
          </a:p>
          <a:p>
            <a:r>
              <a:rPr lang="en-US" dirty="0">
                <a:latin typeface="Calibri" panose="020F0502020204030204" pitchFamily="34" charset="0"/>
              </a:rPr>
              <a:t>A sense of humor</a:t>
            </a:r>
          </a:p>
          <a:p>
            <a:r>
              <a:rPr lang="en-US" dirty="0">
                <a:latin typeface="Calibri" panose="020F0502020204030204" pitchFamily="34" charset="0"/>
              </a:rPr>
              <a:t>Bring your Superpower</a:t>
            </a:r>
          </a:p>
          <a:p>
            <a:pPr marL="0" indent="0">
              <a:buNone/>
            </a:pPr>
            <a:endParaRPr lang="en-US" dirty="0"/>
          </a:p>
        </p:txBody>
      </p:sp>
    </p:spTree>
    <p:extLst>
      <p:ext uri="{BB962C8B-B14F-4D97-AF65-F5344CB8AC3E}">
        <p14:creationId xmlns:p14="http://schemas.microsoft.com/office/powerpoint/2010/main" val="2758034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lgn="r">
              <a:buNone/>
            </a:pPr>
            <a:endParaRPr lang="en-US" sz="3300" b="1" i="1" dirty="0">
              <a:solidFill>
                <a:schemeClr val="tx1">
                  <a:lumMod val="75000"/>
                  <a:lumOff val="25000"/>
                </a:schemeClr>
              </a:solidFill>
            </a:endParaRPr>
          </a:p>
          <a:p>
            <a:pPr marL="0" indent="0" algn="r">
              <a:buNone/>
            </a:pPr>
            <a:endParaRPr lang="en-US" sz="3300" b="1" i="1" dirty="0">
              <a:solidFill>
                <a:schemeClr val="tx1">
                  <a:lumMod val="75000"/>
                  <a:lumOff val="25000"/>
                </a:schemeClr>
              </a:solidFill>
            </a:endParaRPr>
          </a:p>
          <a:p>
            <a:pPr marL="0" indent="0" algn="r">
              <a:buNone/>
            </a:pPr>
            <a:endParaRPr lang="en-US" sz="3300" b="1" i="1" dirty="0">
              <a:solidFill>
                <a:schemeClr val="tx1">
                  <a:lumMod val="75000"/>
                  <a:lumOff val="25000"/>
                </a:schemeClr>
              </a:solidFill>
            </a:endParaRPr>
          </a:p>
          <a:p>
            <a:pPr marL="0" indent="0" algn="r">
              <a:buNone/>
            </a:pPr>
            <a:br>
              <a:rPr lang="en-US" sz="3300" b="1" i="1" dirty="0">
                <a:solidFill>
                  <a:schemeClr val="tx1">
                    <a:lumMod val="75000"/>
                    <a:lumOff val="25000"/>
                  </a:schemeClr>
                </a:solidFill>
              </a:rPr>
            </a:br>
            <a:r>
              <a:rPr lang="en-US" sz="2625" b="1" dirty="0">
                <a:solidFill>
                  <a:schemeClr val="tx1">
                    <a:lumMod val="75000"/>
                    <a:lumOff val="25000"/>
                  </a:schemeClr>
                </a:solidFill>
              </a:rPr>
              <a:t>Stay connected!</a:t>
            </a:r>
            <a:endParaRPr lang="en-US" altLang="en-US" sz="2625" dirty="0">
              <a:solidFill>
                <a:schemeClr val="tx1">
                  <a:lumMod val="75000"/>
                  <a:lumOff val="25000"/>
                </a:schemeClr>
              </a:solidFill>
            </a:endParaRPr>
          </a:p>
          <a:p>
            <a:pPr marL="0" indent="0" algn="r">
              <a:buNone/>
              <a:defRPr/>
            </a:pPr>
            <a:r>
              <a:rPr lang="en-US" altLang="en-US" sz="2625" dirty="0">
                <a:solidFill>
                  <a:schemeClr val="tx1">
                    <a:lumMod val="75000"/>
                    <a:lumOff val="25000"/>
                  </a:schemeClr>
                </a:solidFill>
                <a:hlinkClick r:id="rId3"/>
              </a:rPr>
              <a:t>www.RxSafeMarin.org</a:t>
            </a:r>
            <a:endParaRPr lang="en-US" altLang="en-US" sz="2625" dirty="0">
              <a:solidFill>
                <a:schemeClr val="tx1">
                  <a:lumMod val="75000"/>
                  <a:lumOff val="25000"/>
                </a:schemeClr>
              </a:solidFill>
            </a:endParaRPr>
          </a:p>
          <a:p>
            <a:pPr marL="0" indent="0" algn="r">
              <a:buNone/>
              <a:defRPr/>
            </a:pPr>
            <a:r>
              <a:rPr lang="en-US" altLang="en-US" sz="2625" dirty="0">
                <a:solidFill>
                  <a:schemeClr val="tx1">
                    <a:lumMod val="75000"/>
                    <a:lumOff val="25000"/>
                  </a:schemeClr>
                </a:solidFill>
              </a:rPr>
              <a:t>Facebook.com/</a:t>
            </a:r>
            <a:r>
              <a:rPr lang="en-US" altLang="en-US" sz="2625" dirty="0" err="1">
                <a:solidFill>
                  <a:schemeClr val="tx1">
                    <a:lumMod val="75000"/>
                    <a:lumOff val="25000"/>
                  </a:schemeClr>
                </a:solidFill>
              </a:rPr>
              <a:t>RxSafeMarin</a:t>
            </a:r>
            <a:br>
              <a:rPr lang="en-US" altLang="en-US" sz="2625" dirty="0">
                <a:solidFill>
                  <a:schemeClr val="tx1">
                    <a:lumMod val="75000"/>
                    <a:lumOff val="25000"/>
                  </a:schemeClr>
                </a:solidFill>
              </a:rPr>
            </a:br>
            <a:r>
              <a:rPr lang="en-US" altLang="en-US" sz="2625" dirty="0">
                <a:solidFill>
                  <a:schemeClr val="tx1">
                    <a:lumMod val="75000"/>
                    <a:lumOff val="25000"/>
                  </a:schemeClr>
                </a:solidFill>
                <a:hlinkClick r:id="rId4"/>
              </a:rPr>
              <a:t>RxSafeMarin@gmail.com</a:t>
            </a:r>
            <a:endParaRPr lang="en-US" altLang="en-US" sz="2625" dirty="0">
              <a:solidFill>
                <a:schemeClr val="tx1">
                  <a:lumMod val="75000"/>
                  <a:lumOff val="25000"/>
                </a:schemeClr>
              </a:solidFill>
            </a:endParaRPr>
          </a:p>
          <a:p>
            <a:pPr marL="0" indent="0" algn="r">
              <a:buNone/>
              <a:defRPr/>
            </a:pPr>
            <a:r>
              <a:rPr lang="en-US" altLang="en-US" sz="2625" dirty="0">
                <a:solidFill>
                  <a:schemeClr val="tx1">
                    <a:lumMod val="75000"/>
                    <a:lumOff val="25000"/>
                  </a:schemeClr>
                </a:solidFill>
              </a:rPr>
              <a:t>jdevido@marincounty.org</a:t>
            </a:r>
          </a:p>
          <a:p>
            <a:pPr marL="0" indent="0" algn="r">
              <a:buNone/>
            </a:pPr>
            <a:endParaRPr lang="en-US" sz="3300" b="1" i="1" dirty="0">
              <a:solidFill>
                <a:schemeClr val="tx1">
                  <a:lumMod val="75000"/>
                  <a:lumOff val="25000"/>
                </a:schemeClr>
              </a:solidFill>
            </a:endParaRPr>
          </a:p>
          <a:p>
            <a:pPr marL="0" indent="0" algn="ctr">
              <a:buNone/>
            </a:pPr>
            <a:endParaRPr lang="en-US" sz="3300" b="1" i="1" dirty="0">
              <a:solidFill>
                <a:schemeClr val="tx1">
                  <a:lumMod val="75000"/>
                  <a:lumOff val="25000"/>
                </a:schemeClr>
              </a:solidFill>
              <a:hlinkClick r:id="rId3"/>
            </a:endParaRPr>
          </a:p>
          <a:p>
            <a:pPr marL="0" indent="0" algn="ctr">
              <a:buNone/>
            </a:pPr>
            <a:endParaRPr lang="en-US" sz="3600" dirty="0">
              <a:solidFill>
                <a:schemeClr val="tx1">
                  <a:lumMod val="75000"/>
                  <a:lumOff val="25000"/>
                </a:schemeClr>
              </a:solidFill>
            </a:endParaRPr>
          </a:p>
          <a:p>
            <a:pPr marL="0" indent="0" algn="ctr">
              <a:buNone/>
            </a:pPr>
            <a:endParaRPr lang="en-US" sz="3300" b="1" i="1" dirty="0">
              <a:solidFill>
                <a:schemeClr val="tx1">
                  <a:lumMod val="75000"/>
                  <a:lumOff val="25000"/>
                </a:schemeClr>
              </a:solidFill>
            </a:endParaRPr>
          </a:p>
          <a:p>
            <a:pPr marL="0" indent="0" algn="ctr">
              <a:buNone/>
            </a:pPr>
            <a:endParaRPr lang="en-US" sz="3300" b="1" i="1" dirty="0">
              <a:solidFill>
                <a:schemeClr val="tx1">
                  <a:lumMod val="75000"/>
                  <a:lumOff val="25000"/>
                </a:schemeClr>
              </a:solidFill>
            </a:endParaRPr>
          </a:p>
          <a:p>
            <a:pPr marL="0" indent="0" algn="ctr">
              <a:buNone/>
            </a:pPr>
            <a:endParaRPr lang="en-US" sz="3300" b="1" i="1" dirty="0">
              <a:solidFill>
                <a:schemeClr val="tx1">
                  <a:lumMod val="75000"/>
                  <a:lumOff val="25000"/>
                </a:schemeClr>
              </a:solidFill>
            </a:endParaRPr>
          </a:p>
          <a:p>
            <a:pPr marL="0" indent="0" algn="ctr">
              <a:buNone/>
            </a:pPr>
            <a:endParaRPr lang="en-US" sz="3300" b="1" i="1" dirty="0">
              <a:solidFill>
                <a:schemeClr val="tx1">
                  <a:lumMod val="75000"/>
                  <a:lumOff val="25000"/>
                </a:schemeClr>
              </a:solidFill>
            </a:endParaRPr>
          </a:p>
        </p:txBody>
      </p:sp>
      <p:sp>
        <p:nvSpPr>
          <p:cNvPr id="6" name="Title 1"/>
          <p:cNvSpPr txBox="1">
            <a:spLocks/>
          </p:cNvSpPr>
          <p:nvPr/>
        </p:nvSpPr>
        <p:spPr bwMode="auto">
          <a:xfrm>
            <a:off x="1518557" y="1143001"/>
            <a:ext cx="6172200" cy="931115"/>
          </a:xfrm>
          <a:prstGeom prst="rect">
            <a:avLst/>
          </a:prstGeom>
          <a:noFill/>
          <a:ln>
            <a:noFill/>
            <a:miter lim="800000"/>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68580" tIns="34290" rIns="68580" bIns="34290" numCol="1" anchor="ctr" anchorCtr="0" compatLnSpc="1">
            <a:prstTxWarp prst="textNoShape">
              <a:avLst/>
            </a:prstTxWarp>
            <a:noAutofit/>
          </a:bodyPr>
          <a:lstStyle>
            <a:lvl1pPr algn="ct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37931725" indent="-37474525" algn="ctr" rtl="0" eaLnBrk="0" fontAlgn="base" hangingPunct="0">
              <a:spcBef>
                <a:spcPct val="0"/>
              </a:spcBef>
              <a:spcAft>
                <a:spcPct val="0"/>
              </a:spcAft>
              <a:defRPr sz="2400">
                <a:solidFill>
                  <a:schemeClr val="tx1"/>
                </a:solidFill>
                <a:latin typeface="Arial" charset="0"/>
                <a:ea typeface="ＭＳ Ｐゴシック" charset="-128"/>
                <a:cs typeface="+mn-cs"/>
              </a:defRPr>
            </a:lvl2pPr>
            <a:lvl3pPr algn="ctr" rtl="0" eaLnBrk="0" fontAlgn="base" hangingPunct="0">
              <a:spcBef>
                <a:spcPct val="0"/>
              </a:spcBef>
              <a:spcAft>
                <a:spcPct val="0"/>
              </a:spcAft>
              <a:defRPr sz="2400">
                <a:solidFill>
                  <a:schemeClr val="tx1"/>
                </a:solidFill>
                <a:latin typeface="Arial" charset="0"/>
                <a:ea typeface="ＭＳ Ｐゴシック" charset="-128"/>
                <a:cs typeface="+mn-cs"/>
              </a:defRPr>
            </a:lvl3pPr>
            <a:lvl4pPr algn="ctr" rtl="0" eaLnBrk="0" fontAlgn="base" hangingPunct="0">
              <a:spcBef>
                <a:spcPct val="0"/>
              </a:spcBef>
              <a:spcAft>
                <a:spcPct val="0"/>
              </a:spcAft>
              <a:defRPr sz="2400">
                <a:solidFill>
                  <a:schemeClr val="tx1"/>
                </a:solidFill>
                <a:latin typeface="Arial" charset="0"/>
                <a:ea typeface="ＭＳ Ｐゴシック" charset="-128"/>
                <a:cs typeface="+mn-cs"/>
              </a:defRPr>
            </a:lvl4pPr>
            <a:lvl5pPr algn="ctr" rtl="0" eaLnBrk="0" fontAlgn="base" hangingPunct="0">
              <a:spcBef>
                <a:spcPct val="0"/>
              </a:spcBef>
              <a:spcAft>
                <a:spcPct val="0"/>
              </a:spcAft>
              <a:defRPr sz="2400">
                <a:solidFill>
                  <a:schemeClr val="tx1"/>
                </a:solidFill>
                <a:latin typeface="Arial" charset="0"/>
                <a:ea typeface="ＭＳ Ｐゴシック" charset="-128"/>
                <a:cs typeface="+mn-cs"/>
              </a:defRPr>
            </a:lvl5pPr>
            <a:lvl6pPr marL="457200" algn="ctr" rtl="0" eaLnBrk="0" fontAlgn="base" hangingPunct="0">
              <a:spcBef>
                <a:spcPct val="0"/>
              </a:spcBef>
              <a:spcAft>
                <a:spcPct val="0"/>
              </a:spcAft>
              <a:defRPr sz="2400">
                <a:solidFill>
                  <a:schemeClr val="tx1"/>
                </a:solidFill>
                <a:latin typeface="Arial" charset="0"/>
                <a:ea typeface="ＭＳ Ｐゴシック" charset="-128"/>
                <a:cs typeface="+mn-cs"/>
              </a:defRPr>
            </a:lvl6pPr>
            <a:lvl7pPr marL="914400" algn="ctr" rtl="0" eaLnBrk="0" fontAlgn="base" hangingPunct="0">
              <a:spcBef>
                <a:spcPct val="0"/>
              </a:spcBef>
              <a:spcAft>
                <a:spcPct val="0"/>
              </a:spcAft>
              <a:defRPr sz="2400">
                <a:solidFill>
                  <a:schemeClr val="tx1"/>
                </a:solidFill>
                <a:latin typeface="Arial" charset="0"/>
                <a:ea typeface="ＭＳ Ｐゴシック" charset="-128"/>
                <a:cs typeface="+mn-cs"/>
              </a:defRPr>
            </a:lvl7pPr>
            <a:lvl8pPr marL="1371600" algn="ctr" rtl="0" eaLnBrk="0" fontAlgn="base" hangingPunct="0">
              <a:spcBef>
                <a:spcPct val="0"/>
              </a:spcBef>
              <a:spcAft>
                <a:spcPct val="0"/>
              </a:spcAft>
              <a:defRPr sz="2400">
                <a:solidFill>
                  <a:schemeClr val="tx1"/>
                </a:solidFill>
                <a:latin typeface="Arial" charset="0"/>
                <a:ea typeface="ＭＳ Ｐゴシック" charset="-128"/>
                <a:cs typeface="+mn-cs"/>
              </a:defRPr>
            </a:lvl8pPr>
            <a:lvl9pPr marL="1828800" algn="ctr" rtl="0" eaLnBrk="0" fontAlgn="base" hangingPunct="0">
              <a:spcBef>
                <a:spcPct val="0"/>
              </a:spcBef>
              <a:spcAft>
                <a:spcPct val="0"/>
              </a:spcAft>
              <a:defRPr sz="2400">
                <a:solidFill>
                  <a:schemeClr val="tx1"/>
                </a:solidFill>
                <a:latin typeface="Arial" charset="0"/>
                <a:ea typeface="ＭＳ Ｐゴシック" charset="-128"/>
                <a:cs typeface="+mn-cs"/>
              </a:defRPr>
            </a:lvl9pPr>
          </a:lstStyle>
          <a:p>
            <a:pPr eaLnBrk="1" hangingPunct="1">
              <a:lnSpc>
                <a:spcPts val="3600"/>
              </a:lnSpc>
              <a:defRPr/>
            </a:pPr>
            <a:r>
              <a:rPr lang="en-US" altLang="en-US" sz="4500" b="1" dirty="0">
                <a:solidFill>
                  <a:schemeClr val="tx1">
                    <a:lumMod val="75000"/>
                    <a:lumOff val="25000"/>
                  </a:schemeClr>
                </a:solidFill>
                <a:latin typeface="Calibri" charset="0"/>
              </a:rPr>
              <a:t>THANK YOU</a:t>
            </a:r>
          </a:p>
        </p:txBody>
      </p:sp>
      <p:pic>
        <p:nvPicPr>
          <p:cNvPr id="5" name="Content Placeholder 4">
            <a:extLst>
              <a:ext uri="{FF2B5EF4-FFF2-40B4-BE49-F238E27FC236}">
                <a16:creationId xmlns:a16="http://schemas.microsoft.com/office/drawing/2014/main" id="{1C585C83-2893-4206-821B-82FE25C4E6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92614" y="2247766"/>
            <a:ext cx="4171952" cy="3367889"/>
          </a:xfrm>
          <a:prstGeom prst="rect">
            <a:avLst/>
          </a:prstGeom>
        </p:spPr>
      </p:pic>
    </p:spTree>
    <p:extLst>
      <p:ext uri="{BB962C8B-B14F-4D97-AF65-F5344CB8AC3E}">
        <p14:creationId xmlns:p14="http://schemas.microsoft.com/office/powerpoint/2010/main" val="3052643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74A03D-5C98-4731-A2E6-22E5B77E2BCF}"/>
              </a:ext>
            </a:extLst>
          </p:cNvPr>
          <p:cNvPicPr>
            <a:picLocks noChangeAspect="1"/>
          </p:cNvPicPr>
          <p:nvPr/>
        </p:nvPicPr>
        <p:blipFill>
          <a:blip r:embed="rId2"/>
          <a:stretch>
            <a:fillRect/>
          </a:stretch>
        </p:blipFill>
        <p:spPr>
          <a:xfrm>
            <a:off x="1447800" y="787652"/>
            <a:ext cx="6019800" cy="5308348"/>
          </a:xfrm>
          <a:prstGeom prst="rect">
            <a:avLst/>
          </a:prstGeom>
        </p:spPr>
      </p:pic>
    </p:spTree>
    <p:extLst>
      <p:ext uri="{BB962C8B-B14F-4D97-AF65-F5344CB8AC3E}">
        <p14:creationId xmlns:p14="http://schemas.microsoft.com/office/powerpoint/2010/main" val="1801876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3"/>
          <p:cNvSpPr>
            <a:spLocks noGrp="1"/>
          </p:cNvSpPr>
          <p:nvPr>
            <p:ph idx="1"/>
          </p:nvPr>
        </p:nvSpPr>
        <p:spPr>
          <a:xfrm>
            <a:off x="457200" y="1295400"/>
            <a:ext cx="8229600" cy="4312976"/>
          </a:xfrm>
        </p:spPr>
        <p:txBody>
          <a:bodyPr>
            <a:spAutoFit/>
          </a:bodyPr>
          <a:lstStyle/>
          <a:p>
            <a:pPr>
              <a:defRPr/>
            </a:pPr>
            <a:endParaRPr lang="en-US" sz="2800" dirty="0"/>
          </a:p>
          <a:p>
            <a:pPr>
              <a:defRPr/>
            </a:pPr>
            <a:r>
              <a:rPr lang="en-US" sz="2800" dirty="0"/>
              <a:t>“We need an all-hands-on-deck-approach that says… all of us are working together in order to address this problem.” </a:t>
            </a:r>
          </a:p>
          <a:p>
            <a:pPr lvl="1">
              <a:spcAft>
                <a:spcPts val="1800"/>
              </a:spcAft>
              <a:defRPr/>
            </a:pPr>
            <a:r>
              <a:rPr lang="en-US" sz="2400" dirty="0"/>
              <a:t>President Barack Obama, National Rx Drug Abuse and Heroin Summit, 2016</a:t>
            </a:r>
            <a:endParaRPr lang="en-US" sz="2400" dirty="0">
              <a:solidFill>
                <a:srgbClr val="000000"/>
              </a:solidFill>
            </a:endParaRPr>
          </a:p>
          <a:p>
            <a:pPr marL="0" lvl="1" indent="0">
              <a:buNone/>
              <a:defRPr/>
            </a:pPr>
            <a:r>
              <a:rPr lang="en-US" sz="2800" dirty="0">
                <a:solidFill>
                  <a:srgbClr val="000000"/>
                </a:solidFill>
              </a:rPr>
              <a:t>“The epidemic will worsen in the absence of coordinated and collaborative community-wide approaches.”</a:t>
            </a:r>
          </a:p>
          <a:p>
            <a:pPr lvl="1">
              <a:defRPr/>
            </a:pPr>
            <a:r>
              <a:rPr lang="en-US" sz="2400" dirty="0">
                <a:solidFill>
                  <a:srgbClr val="000000"/>
                </a:solidFill>
              </a:rPr>
              <a:t>Institute for Healthcare Improvement, 2016: </a:t>
            </a:r>
            <a:r>
              <a:rPr lang="en-US" sz="2400" i="1" dirty="0">
                <a:solidFill>
                  <a:srgbClr val="000000"/>
                </a:solidFill>
              </a:rPr>
              <a:t>Addressing the Opioid Crisis in the United States </a:t>
            </a:r>
          </a:p>
        </p:txBody>
      </p:sp>
      <p:sp>
        <p:nvSpPr>
          <p:cNvPr id="37890" name="Title 1"/>
          <p:cNvSpPr>
            <a:spLocks noGrp="1"/>
          </p:cNvSpPr>
          <p:nvPr>
            <p:ph type="title"/>
          </p:nvPr>
        </p:nvSpPr>
        <p:spPr bwMode="auto">
          <a:xfrm>
            <a:off x="457200" y="798968"/>
            <a:ext cx="822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dirty="0">
                <a:cs typeface="Times New Roman" pitchFamily="18" charset="0"/>
              </a:rPr>
              <a:t>Calls for Collective Approach </a:t>
            </a:r>
          </a:p>
        </p:txBody>
      </p:sp>
    </p:spTree>
    <p:extLst>
      <p:ext uri="{BB962C8B-B14F-4D97-AF65-F5344CB8AC3E}">
        <p14:creationId xmlns:p14="http://schemas.microsoft.com/office/powerpoint/2010/main" val="70740692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0D97E2-EF27-4809-930A-C81C74976ACF}"/>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C13A36A1-6513-4957-888D-13CF770F5DE8}"/>
              </a:ext>
            </a:extLst>
          </p:cNvPr>
          <p:cNvPicPr>
            <a:picLocks noGrp="1" noChangeAspect="1"/>
          </p:cNvPicPr>
          <p:nvPr>
            <p:ph sz="half" idx="1"/>
          </p:nvPr>
        </p:nvPicPr>
        <p:blipFill>
          <a:blip r:embed="rId2"/>
          <a:stretch>
            <a:fillRect/>
          </a:stretch>
        </p:blipFill>
        <p:spPr>
          <a:xfrm>
            <a:off x="3729790" y="127050"/>
            <a:ext cx="4312118" cy="5997024"/>
          </a:xfrm>
          <a:prstGeom prst="rect">
            <a:avLst/>
          </a:prstGeom>
        </p:spPr>
      </p:pic>
      <p:sp>
        <p:nvSpPr>
          <p:cNvPr id="8" name="Content Placeholder 7">
            <a:extLst>
              <a:ext uri="{FF2B5EF4-FFF2-40B4-BE49-F238E27FC236}">
                <a16:creationId xmlns:a16="http://schemas.microsoft.com/office/drawing/2014/main" id="{DAD23716-53E8-4D16-8817-C2CF68A4D7A0}"/>
              </a:ext>
            </a:extLst>
          </p:cNvPr>
          <p:cNvSpPr>
            <a:spLocks noGrp="1"/>
          </p:cNvSpPr>
          <p:nvPr>
            <p:ph sz="half" idx="2"/>
          </p:nvPr>
        </p:nvSpPr>
        <p:spPr>
          <a:xfrm>
            <a:off x="168442" y="1766855"/>
            <a:ext cx="3933123" cy="4023359"/>
          </a:xfrm>
        </p:spPr>
        <p:txBody>
          <a:bodyPr/>
          <a:lstStyle/>
          <a:p>
            <a:r>
              <a:rPr lang="en-US" dirty="0"/>
              <a:t>March, 2018</a:t>
            </a:r>
          </a:p>
          <a:p>
            <a:pPr>
              <a:buFont typeface="Arial" panose="020B0604020202020204" pitchFamily="34" charset="0"/>
              <a:buChar char="•"/>
            </a:pPr>
            <a:r>
              <a:rPr lang="en-US" dirty="0"/>
              <a:t>CDC Recommends inter-sectoral response to increasing overdoses</a:t>
            </a:r>
          </a:p>
        </p:txBody>
      </p:sp>
      <p:sp>
        <p:nvSpPr>
          <p:cNvPr id="5" name="Date Placeholder 4">
            <a:extLst>
              <a:ext uri="{FF2B5EF4-FFF2-40B4-BE49-F238E27FC236}">
                <a16:creationId xmlns:a16="http://schemas.microsoft.com/office/drawing/2014/main" id="{4B5017E7-3C3B-4691-B70B-FD2E8685B0E5}"/>
              </a:ext>
            </a:extLst>
          </p:cNvPr>
          <p:cNvSpPr>
            <a:spLocks noGrp="1"/>
          </p:cNvSpPr>
          <p:nvPr>
            <p:ph type="dt" sz="half" idx="10"/>
          </p:nvPr>
        </p:nvSpPr>
        <p:spPr/>
        <p:txBody>
          <a:bodyPr/>
          <a:lstStyle/>
          <a:p>
            <a:r>
              <a:rPr lang="en-US"/>
              <a:t>5/9/2018</a:t>
            </a:r>
            <a:endParaRPr lang="en-US" dirty="0"/>
          </a:p>
        </p:txBody>
      </p:sp>
      <p:sp>
        <p:nvSpPr>
          <p:cNvPr id="4" name="Slide Number Placeholder 3">
            <a:extLst>
              <a:ext uri="{FF2B5EF4-FFF2-40B4-BE49-F238E27FC236}">
                <a16:creationId xmlns:a16="http://schemas.microsoft.com/office/drawing/2014/main" id="{03D96E4A-6103-447D-A1C5-3F3E5A91A95C}"/>
              </a:ext>
            </a:extLst>
          </p:cNvPr>
          <p:cNvSpPr>
            <a:spLocks noGrp="1"/>
          </p:cNvSpPr>
          <p:nvPr>
            <p:ph type="sldNum" sz="quarter" idx="12"/>
          </p:nvPr>
        </p:nvSpPr>
        <p:spPr/>
        <p:txBody>
          <a:bodyPr/>
          <a:lstStyle/>
          <a:p>
            <a:fld id="{06B1746E-15AF-48A6-9FCA-4D91A328AD16}" type="slidenum">
              <a:rPr lang="en-US" smtClean="0"/>
              <a:pPr/>
              <a:t>6</a:t>
            </a:fld>
            <a:endParaRPr lang="en-US" dirty="0"/>
          </a:p>
        </p:txBody>
      </p:sp>
    </p:spTree>
    <p:extLst>
      <p:ext uri="{BB962C8B-B14F-4D97-AF65-F5344CB8AC3E}">
        <p14:creationId xmlns:p14="http://schemas.microsoft.com/office/powerpoint/2010/main" val="2770763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1DF19-2C5B-47B4-BD9C-1167BFCAD2B8}"/>
              </a:ext>
            </a:extLst>
          </p:cNvPr>
          <p:cNvSpPr>
            <a:spLocks noGrp="1"/>
          </p:cNvSpPr>
          <p:nvPr>
            <p:ph type="title"/>
          </p:nvPr>
        </p:nvSpPr>
        <p:spPr>
          <a:xfrm>
            <a:off x="547469" y="1115962"/>
            <a:ext cx="7886700" cy="994172"/>
          </a:xfrm>
        </p:spPr>
        <p:txBody>
          <a:bodyPr>
            <a:normAutofit fontScale="90000"/>
          </a:bodyPr>
          <a:lstStyle/>
          <a:p>
            <a:br>
              <a:rPr lang="en-US" sz="2325" b="1" i="1" dirty="0"/>
            </a:br>
            <a:br>
              <a:rPr lang="en-US" sz="2325" b="1" i="1" dirty="0"/>
            </a:br>
            <a:r>
              <a:rPr lang="en-US" sz="2325" b="1" i="1" dirty="0"/>
              <a:t>How a Police Chief, a Governor and a Sociologist Would Spend </a:t>
            </a:r>
            <a:br>
              <a:rPr lang="en-US" sz="2325" b="1" i="1" dirty="0"/>
            </a:br>
            <a:r>
              <a:rPr lang="en-US" sz="2325" b="1" i="1" dirty="0"/>
              <a:t>$100 Billion to Solve the Opioid Crisis</a:t>
            </a:r>
            <a:br>
              <a:rPr lang="en-US" sz="2325" b="1" i="1" dirty="0"/>
            </a:br>
            <a:br>
              <a:rPr lang="en-US" sz="1200" dirty="0"/>
            </a:br>
            <a:r>
              <a:rPr lang="en-US" sz="1200" dirty="0"/>
              <a:t>New York Times, February 14, 2018</a:t>
            </a:r>
            <a:br>
              <a:rPr lang="en-US" sz="1200" dirty="0"/>
            </a:br>
            <a:r>
              <a:rPr lang="en-US" sz="1200" dirty="0"/>
              <a:t>https://www.nytimes.com/interactive/2018/02/14/upshot/opioid-crisis-solutions.html</a:t>
            </a:r>
            <a:br>
              <a:rPr lang="en-US" b="1" i="1" dirty="0"/>
            </a:br>
            <a:endParaRPr lang="en-US" dirty="0"/>
          </a:p>
        </p:txBody>
      </p:sp>
      <p:sp>
        <p:nvSpPr>
          <p:cNvPr id="5" name="Content Placeholder 4">
            <a:extLst>
              <a:ext uri="{FF2B5EF4-FFF2-40B4-BE49-F238E27FC236}">
                <a16:creationId xmlns:a16="http://schemas.microsoft.com/office/drawing/2014/main" id="{6722E2CF-5D85-4868-BCB3-FC0F0FDA2DC7}"/>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69E15FD5-526E-4C4F-9828-75E788375C17}"/>
              </a:ext>
            </a:extLst>
          </p:cNvPr>
          <p:cNvPicPr>
            <a:picLocks noChangeAspect="1"/>
          </p:cNvPicPr>
          <p:nvPr/>
        </p:nvPicPr>
        <p:blipFill rotWithShape="1">
          <a:blip r:embed="rId2"/>
          <a:srcRect l="22368" t="23769" r="28458" b="17449"/>
          <a:stretch/>
        </p:blipFill>
        <p:spPr>
          <a:xfrm>
            <a:off x="979055" y="1745842"/>
            <a:ext cx="6848061" cy="3758960"/>
          </a:xfrm>
          <a:prstGeom prst="rect">
            <a:avLst/>
          </a:prstGeom>
        </p:spPr>
      </p:pic>
    </p:spTree>
    <p:extLst>
      <p:ext uri="{BB962C8B-B14F-4D97-AF65-F5344CB8AC3E}">
        <p14:creationId xmlns:p14="http://schemas.microsoft.com/office/powerpoint/2010/main" val="663481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4" name="Picture 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2600" y="1752600"/>
            <a:ext cx="5629357" cy="3127420"/>
          </a:xfrm>
          <a:prstGeom prst="rect">
            <a:avLst/>
          </a:prstGeom>
        </p:spPr>
      </p:pic>
      <p:sp>
        <p:nvSpPr>
          <p:cNvPr id="5" name="TextBox 4"/>
          <p:cNvSpPr txBox="1"/>
          <p:nvPr/>
        </p:nvSpPr>
        <p:spPr>
          <a:xfrm>
            <a:off x="1600200" y="5928506"/>
            <a:ext cx="2438400" cy="369332"/>
          </a:xfrm>
          <a:prstGeom prst="rect">
            <a:avLst/>
          </a:prstGeom>
          <a:noFill/>
        </p:spPr>
        <p:txBody>
          <a:bodyPr wrap="square" rtlCol="0">
            <a:spAutoFit/>
          </a:bodyPr>
          <a:lstStyle/>
          <a:p>
            <a:pPr eaLnBrk="1" fontAlgn="auto" hangingPunct="1">
              <a:spcBef>
                <a:spcPts val="0"/>
              </a:spcBef>
              <a:spcAft>
                <a:spcPts val="0"/>
              </a:spcAft>
            </a:pPr>
            <a:r>
              <a:rPr lang="en-US" b="1" dirty="0">
                <a:solidFill>
                  <a:prstClr val="black"/>
                </a:solidFill>
                <a:latin typeface="Calibri"/>
                <a:cs typeface="+mn-cs"/>
                <a:hlinkClick r:id="rId3"/>
              </a:rPr>
              <a:t>RxSafe Marin Video</a:t>
            </a:r>
            <a:endParaRPr lang="en-US" b="1" dirty="0">
              <a:solidFill>
                <a:prstClr val="black"/>
              </a:solidFill>
              <a:latin typeface="Calibri"/>
              <a:cs typeface="+mn-cs"/>
            </a:endParaRPr>
          </a:p>
        </p:txBody>
      </p:sp>
    </p:spTree>
    <p:extLst>
      <p:ext uri="{BB962C8B-B14F-4D97-AF65-F5344CB8AC3E}">
        <p14:creationId xmlns:p14="http://schemas.microsoft.com/office/powerpoint/2010/main" val="1112683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594519"/>
            <a:ext cx="8305800" cy="1646238"/>
          </a:xfrm>
        </p:spPr>
        <p:txBody>
          <a:bodyPr>
            <a:normAutofit/>
          </a:bodyPr>
          <a:lstStyle/>
          <a:p>
            <a:r>
              <a:rPr lang="en-US" sz="3600" b="1" dirty="0"/>
              <a:t>Key Accomplishments</a:t>
            </a:r>
          </a:p>
        </p:txBody>
      </p:sp>
      <p:sp>
        <p:nvSpPr>
          <p:cNvPr id="3" name="Content Placeholder 2"/>
          <p:cNvSpPr>
            <a:spLocks noGrp="1"/>
          </p:cNvSpPr>
          <p:nvPr>
            <p:ph idx="1"/>
          </p:nvPr>
        </p:nvSpPr>
        <p:spPr>
          <a:xfrm>
            <a:off x="381000" y="1219200"/>
            <a:ext cx="8229600" cy="5410200"/>
          </a:xfrm>
        </p:spPr>
        <p:txBody>
          <a:bodyPr>
            <a:normAutofit fontScale="92500" lnSpcReduction="10000"/>
          </a:bodyPr>
          <a:lstStyle/>
          <a:p>
            <a:r>
              <a:rPr lang="en-US" b="1" dirty="0"/>
              <a:t>Prescribers and Pharmacists</a:t>
            </a:r>
          </a:p>
          <a:p>
            <a:pPr lvl="1"/>
            <a:r>
              <a:rPr lang="en-US" dirty="0"/>
              <a:t>Safe Prescribing Standards</a:t>
            </a:r>
          </a:p>
          <a:p>
            <a:pPr lvl="1"/>
            <a:r>
              <a:rPr lang="en-US" dirty="0"/>
              <a:t>Naloxone distribution</a:t>
            </a:r>
          </a:p>
          <a:p>
            <a:pPr lvl="2"/>
            <a:r>
              <a:rPr lang="en-US" dirty="0"/>
              <a:t>Pharmacy, Healthcare, Jail, Police, Schools, Library </a:t>
            </a:r>
          </a:p>
          <a:p>
            <a:r>
              <a:rPr lang="en-US" b="1" dirty="0"/>
              <a:t>Law Enforcement</a:t>
            </a:r>
          </a:p>
          <a:p>
            <a:pPr lvl="1"/>
            <a:r>
              <a:rPr lang="en-US" dirty="0"/>
              <a:t>Safe drug disposal ordinance</a:t>
            </a:r>
          </a:p>
          <a:p>
            <a:pPr lvl="1"/>
            <a:r>
              <a:rPr lang="en-US" dirty="0"/>
              <a:t>DA letters to prescribers of arrested patients</a:t>
            </a:r>
          </a:p>
          <a:p>
            <a:r>
              <a:rPr lang="en-US" b="1" dirty="0"/>
              <a:t>Treatment and Recovery</a:t>
            </a:r>
          </a:p>
          <a:p>
            <a:pPr lvl="1"/>
            <a:r>
              <a:rPr lang="en-US" dirty="0"/>
              <a:t>“Hub and Spoke” MAT program</a:t>
            </a:r>
          </a:p>
          <a:p>
            <a:pPr lvl="1"/>
            <a:r>
              <a:rPr lang="en-US" dirty="0"/>
              <a:t>Buprenorphine trainings</a:t>
            </a:r>
          </a:p>
          <a:p>
            <a:pPr lvl="1"/>
            <a:r>
              <a:rPr lang="en-US" dirty="0"/>
              <a:t>EMS overdose follow up </a:t>
            </a:r>
          </a:p>
          <a:p>
            <a:r>
              <a:rPr lang="en-US" b="1" dirty="0"/>
              <a:t>Community based prevention</a:t>
            </a:r>
          </a:p>
          <a:p>
            <a:pPr lvl="1"/>
            <a:r>
              <a:rPr lang="en-US" dirty="0"/>
              <a:t>Media campaign </a:t>
            </a:r>
          </a:p>
          <a:p>
            <a:pPr lvl="1"/>
            <a:r>
              <a:rPr lang="en-US" dirty="0" err="1"/>
              <a:t>Infographics</a:t>
            </a:r>
            <a:r>
              <a:rPr lang="en-US" dirty="0"/>
              <a:t> for clinics and community</a:t>
            </a:r>
          </a:p>
          <a:p>
            <a:pPr lvl="1"/>
            <a:r>
              <a:rPr lang="en-US" dirty="0"/>
              <a:t>Social host ordinance</a:t>
            </a:r>
          </a:p>
          <a:p>
            <a:pPr lvl="0"/>
            <a:r>
              <a:rPr lang="en-US" b="1" dirty="0">
                <a:solidFill>
                  <a:prstClr val="black"/>
                </a:solidFill>
              </a:rPr>
              <a:t>Data</a:t>
            </a:r>
          </a:p>
          <a:p>
            <a:pPr lvl="1"/>
            <a:r>
              <a:rPr lang="en-US" dirty="0">
                <a:solidFill>
                  <a:prstClr val="black"/>
                </a:solidFill>
              </a:rPr>
              <a:t>RxSafe Marin Report Card</a:t>
            </a:r>
          </a:p>
          <a:p>
            <a:endParaRPr lang="en-US" dirty="0"/>
          </a:p>
          <a:p>
            <a:pPr lvl="1"/>
            <a:endParaRPr lang="en-US" dirty="0"/>
          </a:p>
          <a:p>
            <a:pPr lvl="1"/>
            <a:endParaRPr lang="en-US" dirty="0"/>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029200"/>
            <a:ext cx="2438400" cy="131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8861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ntent slide">
  <a:themeElements>
    <a:clrScheme name="COSN Colors">
      <a:dk1>
        <a:srgbClr val="000000"/>
      </a:dk1>
      <a:lt1>
        <a:sysClr val="window" lastClr="FFFFFF"/>
      </a:lt1>
      <a:dk2>
        <a:srgbClr val="0C6B75"/>
      </a:dk2>
      <a:lt2>
        <a:srgbClr val="CCDDEA"/>
      </a:lt2>
      <a:accent1>
        <a:srgbClr val="0C6B75"/>
      </a:accent1>
      <a:accent2>
        <a:srgbClr val="75C6CF"/>
      </a:accent2>
      <a:accent3>
        <a:srgbClr val="E18623"/>
      </a:accent3>
      <a:accent4>
        <a:srgbClr val="A6CE3F"/>
      </a:accent4>
      <a:accent5>
        <a:srgbClr val="0C6B75"/>
      </a:accent5>
      <a:accent6>
        <a:srgbClr val="75C6CF"/>
      </a:accent6>
      <a:hlink>
        <a:srgbClr val="E18623"/>
      </a:hlink>
      <a:folHlink>
        <a:srgbClr val="A6CE3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Custom Design">
  <a:themeElements>
    <a:clrScheme name="CHCF 2">
      <a:dk1>
        <a:sysClr val="windowText" lastClr="000000"/>
      </a:dk1>
      <a:lt1>
        <a:sysClr val="window" lastClr="FFFFFF"/>
      </a:lt1>
      <a:dk2>
        <a:srgbClr val="000000"/>
      </a:dk2>
      <a:lt2>
        <a:srgbClr val="FFFFFF"/>
      </a:lt2>
      <a:accent1>
        <a:srgbClr val="96A57E"/>
      </a:accent1>
      <a:accent2>
        <a:srgbClr val="6A7A8A"/>
      </a:accent2>
      <a:accent3>
        <a:srgbClr val="B9BFB5"/>
      </a:accent3>
      <a:accent4>
        <a:srgbClr val="6F518D"/>
      </a:accent4>
      <a:accent5>
        <a:srgbClr val="C05716"/>
      </a:accent5>
      <a:accent6>
        <a:srgbClr val="991111"/>
      </a:accent6>
      <a:hlink>
        <a:srgbClr val="025F9C"/>
      </a:hlink>
      <a:folHlink>
        <a:srgbClr val="5BA3D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11251</TotalTime>
  <Words>1598</Words>
  <Application>Microsoft Office PowerPoint</Application>
  <PresentationFormat>On-screen Show (4:3)</PresentationFormat>
  <Paragraphs>239</Paragraphs>
  <Slides>31</Slides>
  <Notes>15</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7" baseType="lpstr">
      <vt:lpstr>MS PGothic</vt:lpstr>
      <vt:lpstr>MS PGothic</vt:lpstr>
      <vt:lpstr>12 Avenir 45 Book   03173</vt:lpstr>
      <vt:lpstr>12 Avenir 65 Medium   06173</vt:lpstr>
      <vt:lpstr>Arial</vt:lpstr>
      <vt:lpstr>Arial Narrow</vt:lpstr>
      <vt:lpstr>Avenir Medium</vt:lpstr>
      <vt:lpstr>Calibri</vt:lpstr>
      <vt:lpstr>Calibri Light</vt:lpstr>
      <vt:lpstr>Courier New</vt:lpstr>
      <vt:lpstr>Lucida Grande</vt:lpstr>
      <vt:lpstr>News Gothic MT</vt:lpstr>
      <vt:lpstr>Times New Roman</vt:lpstr>
      <vt:lpstr>Content slide</vt:lpstr>
      <vt:lpstr>1_Custom Design</vt:lpstr>
      <vt:lpstr>think-cell Slide</vt:lpstr>
      <vt:lpstr>Tackling the Opioid Epidemic Locally: One County’s Approach </vt:lpstr>
      <vt:lpstr>Which Future Will We Choose?</vt:lpstr>
      <vt:lpstr>PowerPoint Presentation</vt:lpstr>
      <vt:lpstr>PowerPoint Presentation</vt:lpstr>
      <vt:lpstr>Calls for Collective Approach </vt:lpstr>
      <vt:lpstr>PowerPoint Presentation</vt:lpstr>
      <vt:lpstr>  How a Police Chief, a Governor and a Sociologist Would Spend  $100 Billion to Solve the Opioid Crisis  New York Times, February 14, 2018 https://www.nytimes.com/interactive/2018/02/14/upshot/opioid-crisis-solutions.html </vt:lpstr>
      <vt:lpstr>PowerPoint Presentation</vt:lpstr>
      <vt:lpstr>Key Accomplishments</vt:lpstr>
      <vt:lpstr>RxSafe Marin Formation: An Emerging Epidemic</vt:lpstr>
      <vt:lpstr>Marin Families</vt:lpstr>
      <vt:lpstr>    WELCOME</vt:lpstr>
      <vt:lpstr>PowerPoint Presentation</vt:lpstr>
      <vt:lpstr>PowerPoint Presentation</vt:lpstr>
      <vt:lpstr>      Preventing Overdoses:  Naloxone distribution in Marin County  </vt:lpstr>
      <vt:lpstr>PowerPoint Presentation</vt:lpstr>
      <vt:lpstr>PowerPoint Presentation</vt:lpstr>
      <vt:lpstr>Results: Marin County Opioid Prescribing, 2014-2016  </vt:lpstr>
      <vt:lpstr>PowerPoint Presentation</vt:lpstr>
      <vt:lpstr>PowerPoint Presentation</vt:lpstr>
      <vt:lpstr>PowerPoint Presentation</vt:lpstr>
      <vt:lpstr>Estimating Demand: Urban Institute County Fact Sheets  </vt:lpstr>
      <vt:lpstr>Reducing stigma:  Local stories, Local faces  </vt:lpstr>
      <vt:lpstr>Diabetes vs. Addiction:</vt:lpstr>
      <vt:lpstr>What could you lose?    Diabetes  vs.  Addiction Treatment  Custody        Freedom (probation)         Housing   Family   Work  Identity </vt:lpstr>
      <vt:lpstr>Dashboard:  Buprenorphine Prescribing Rates</vt:lpstr>
      <vt:lpstr>Treatment needs to be easier to access than street drugs</vt:lpstr>
      <vt:lpstr>The France experience: 80% drop in deaths</vt:lpstr>
      <vt:lpstr>PowerPoint Presentation</vt:lpstr>
      <vt:lpstr>Prescription for Today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Max</dc:creator>
  <cp:lastModifiedBy>Willis, Matthew</cp:lastModifiedBy>
  <cp:revision>187</cp:revision>
  <dcterms:created xsi:type="dcterms:W3CDTF">2018-03-22T17:54:55Z</dcterms:created>
  <dcterms:modified xsi:type="dcterms:W3CDTF">2018-08-15T19:48:19Z</dcterms:modified>
</cp:coreProperties>
</file>