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87" r:id="rId2"/>
    <p:sldId id="302" r:id="rId3"/>
    <p:sldId id="324" r:id="rId4"/>
    <p:sldId id="301" r:id="rId5"/>
    <p:sldId id="303" r:id="rId6"/>
    <p:sldId id="304" r:id="rId7"/>
    <p:sldId id="299" r:id="rId8"/>
    <p:sldId id="308" r:id="rId9"/>
    <p:sldId id="323" r:id="rId10"/>
    <p:sldId id="305" r:id="rId11"/>
    <p:sldId id="306" r:id="rId12"/>
    <p:sldId id="307" r:id="rId13"/>
    <p:sldId id="325" r:id="rId14"/>
    <p:sldId id="310" r:id="rId15"/>
    <p:sldId id="311" r:id="rId16"/>
    <p:sldId id="312" r:id="rId17"/>
    <p:sldId id="309" r:id="rId18"/>
    <p:sldId id="314" r:id="rId19"/>
    <p:sldId id="326" r:id="rId20"/>
    <p:sldId id="315" r:id="rId21"/>
    <p:sldId id="316" r:id="rId22"/>
    <p:sldId id="317" r:id="rId23"/>
    <p:sldId id="321" r:id="rId24"/>
    <p:sldId id="320" r:id="rId25"/>
    <p:sldId id="319" r:id="rId2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845" y="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51C86A-5D2B-4B90-8C95-C7EB669EB664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2CF1D33-DEF4-4DD4-BF80-59ACB2366B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86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F72BF8-3277-402F-894B-5A1C5FE6EEA8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256CC89-777C-47CC-B070-7D3B439270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33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51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610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782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82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889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74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8305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374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886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9869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82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4080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9285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138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9795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24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49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98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789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846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445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18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205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56CC89-777C-47CC-B070-7D3B439270E9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BD61DA68-1EBE-49F3-BFE4-4B1027ED1924}" type="datetime1">
              <a:rPr lang="en-US" smtClean="0"/>
              <a:t>3/26/2015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955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288B7-0A35-4494-8B3E-23486E8A19CC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98E61-538C-4089-A7BA-6619B079E355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34D3E-39F4-4E78-A3AE-7EE54F23F0F4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BA951-F27D-4123-9D78-9A8D8849A796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4098E-DE1A-464E-89F5-B9933E2B3877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3F0DF-09BD-47D3-A111-AC5A58A5B40A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AD8F6-F02A-4336-9DF8-170D4E9E8320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16BE-7813-4E4C-98AF-703CF640E38E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B65A-13E6-4931-B22C-CE49938275DD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7463-5778-4B2A-AB7B-FCFEA00369A1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16458-A579-4744-B5D9-092A2F2D15E3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A9A19F-00DF-46D1-A273-4E4A61132521}" type="datetime1">
              <a:rPr lang="en-US" smtClean="0"/>
              <a:t>3/26/2015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D6ABA2-3F1E-4686-94C1-54D8528AA16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sz="4900" dirty="0" smtClean="0"/>
              <a:t>Calaveras County Water District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5000" dirty="0" smtClean="0">
              <a:solidFill>
                <a:schemeClr val="tx2"/>
              </a:solidFill>
              <a:latin typeface="+mj-lt"/>
            </a:endParaRPr>
          </a:p>
          <a:p>
            <a:pPr algn="ctr">
              <a:buNone/>
            </a:pPr>
            <a:r>
              <a:rPr lang="en-US" sz="5000" dirty="0" smtClean="0">
                <a:solidFill>
                  <a:schemeClr val="tx2"/>
                </a:solidFill>
                <a:latin typeface="+mj-lt"/>
              </a:rPr>
              <a:t>Capital R&amp;R Program</a:t>
            </a:r>
          </a:p>
          <a:p>
            <a:pPr algn="ctr">
              <a:buNone/>
            </a:pPr>
            <a:r>
              <a:rPr lang="en-US" sz="5000" dirty="0" smtClean="0">
                <a:solidFill>
                  <a:schemeClr val="tx2"/>
                </a:solidFill>
                <a:latin typeface="+mj-lt"/>
              </a:rPr>
              <a:t>Funding Options</a:t>
            </a:r>
          </a:p>
          <a:p>
            <a:pPr algn="ctr">
              <a:buNone/>
            </a:pPr>
            <a:endParaRPr lang="en-US" sz="1200" dirty="0">
              <a:solidFill>
                <a:schemeClr val="tx2"/>
              </a:solidFill>
              <a:latin typeface="+mj-lt"/>
            </a:endParaRPr>
          </a:p>
          <a:p>
            <a:pPr algn="ctr">
              <a:buNone/>
            </a:pPr>
            <a:endParaRPr lang="en-US" sz="1200" dirty="0" smtClean="0">
              <a:solidFill>
                <a:schemeClr val="tx2"/>
              </a:solidFill>
              <a:latin typeface="+mj-lt"/>
            </a:endParaRPr>
          </a:p>
          <a:p>
            <a:pPr algn="ctr">
              <a:buNone/>
            </a:pPr>
            <a:endParaRPr lang="en-US" sz="1200" dirty="0" smtClean="0">
              <a:solidFill>
                <a:schemeClr val="tx2"/>
              </a:solidFill>
              <a:latin typeface="+mj-lt"/>
            </a:endParaRPr>
          </a:p>
          <a:p>
            <a:pPr algn="ctr">
              <a:buNone/>
            </a:pPr>
            <a:endParaRPr lang="en-US" sz="1200" dirty="0">
              <a:solidFill>
                <a:schemeClr val="tx2"/>
              </a:solidFill>
              <a:latin typeface="+mj-lt"/>
            </a:endParaRPr>
          </a:p>
          <a:p>
            <a:pPr algn="ctr">
              <a:buNone/>
            </a:pPr>
            <a:endParaRPr lang="en-US" sz="1200" dirty="0" smtClean="0">
              <a:solidFill>
                <a:schemeClr val="tx2"/>
              </a:solidFill>
              <a:latin typeface="+mj-lt"/>
            </a:endParaRPr>
          </a:p>
          <a:p>
            <a:pPr algn="r">
              <a:buNone/>
            </a:pPr>
            <a:r>
              <a:rPr lang="en-US" sz="2400" dirty="0" smtClean="0">
                <a:solidFill>
                  <a:schemeClr val="tx2"/>
                </a:solidFill>
                <a:latin typeface="+mj-lt"/>
              </a:rPr>
              <a:t>March 25, 2015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2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Wastewater Cash Flow – Option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 Sept 1 increase: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73" y="2286000"/>
            <a:ext cx="8836053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56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Wastewater Cash Flow – Option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</a:t>
            </a:r>
            <a:r>
              <a:rPr lang="en-US" dirty="0" smtClean="0"/>
              <a:t>Sept 1 increase </a:t>
            </a:r>
            <a:r>
              <a:rPr lang="en-US" dirty="0"/>
              <a:t>plus </a:t>
            </a:r>
            <a:r>
              <a:rPr lang="en-US" dirty="0" smtClean="0"/>
              <a:t>$</a:t>
            </a:r>
            <a:r>
              <a:rPr lang="en-US" dirty="0"/>
              <a:t>5 per month rate </a:t>
            </a:r>
            <a:r>
              <a:rPr lang="en-US" dirty="0" smtClean="0"/>
              <a:t>decrease: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73" y="2286000"/>
            <a:ext cx="8836053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8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Wastewater Cash Flow – Option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Sept 1 increase plus </a:t>
            </a:r>
            <a:r>
              <a:rPr lang="en-US" dirty="0" smtClean="0"/>
              <a:t>10% </a:t>
            </a:r>
            <a:r>
              <a:rPr lang="en-US" dirty="0"/>
              <a:t>per month rate decrease: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73" y="2286000"/>
            <a:ext cx="8836053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5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– Option </a:t>
            </a:r>
            <a:r>
              <a:rPr lang="en-US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Proposed monthly rate - $61.89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$39.50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$22.39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3430270"/>
            <a:ext cx="499926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– Option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Current monthly rate - $56.78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$39.50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$17.28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30270"/>
            <a:ext cx="673129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05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– Option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Monthly rate with $5 decrease - $51.78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$39.50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$12.28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30270"/>
            <a:ext cx="673129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15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– Option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Monthly rate with 10% decrease ($5.68) - $51.10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$39.50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$11.60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30270"/>
            <a:ext cx="673129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91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Capital R&amp;R Projects - Water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Ebbetts Pass Reach 3A Water Pipeline </a:t>
            </a:r>
            <a:r>
              <a:rPr lang="en-US" dirty="0" smtClean="0"/>
              <a:t>Replacement</a:t>
            </a:r>
          </a:p>
          <a:p>
            <a:pPr marL="0" indent="0">
              <a:buNone/>
            </a:pP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Redwood </a:t>
            </a:r>
            <a:r>
              <a:rPr lang="en-US" dirty="0"/>
              <a:t>Tank </a:t>
            </a:r>
            <a:r>
              <a:rPr lang="en-US" dirty="0" smtClean="0"/>
              <a:t>Replacement</a:t>
            </a:r>
          </a:p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Ebbetts Pass Reach 1 Water Line </a:t>
            </a:r>
            <a:r>
              <a:rPr lang="en-US" dirty="0" smtClean="0"/>
              <a:t>Replacement</a:t>
            </a:r>
          </a:p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Mill Pond Project</a:t>
            </a:r>
          </a:p>
          <a:p>
            <a:pPr marL="0" indent="0">
              <a:buNone/>
            </a:pP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Jenny </a:t>
            </a:r>
            <a:r>
              <a:rPr lang="en-US" dirty="0"/>
              <a:t>Lind A-B Transmission Line Replacement</a:t>
            </a:r>
          </a:p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Tank Management </a:t>
            </a:r>
            <a:r>
              <a:rPr lang="en-US" dirty="0" smtClean="0"/>
              <a:t>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0" indent="0">
              <a:buNone/>
            </a:pPr>
            <a:endParaRPr lang="en-US" sz="600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5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R&amp;R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3 year Capital R&amp;R program to Engineering Committee:</a:t>
            </a:r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41" y="2316480"/>
            <a:ext cx="8973118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9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Cash Flow – Option </a:t>
            </a:r>
            <a:r>
              <a:rPr lang="en-US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Proceed with Sept 1 increase: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630" y="2362200"/>
            <a:ext cx="8971370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2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Funding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Staff </a:t>
            </a:r>
            <a:r>
              <a:rPr lang="en-US" dirty="0" smtClean="0"/>
              <a:t>was requested by Board members to </a:t>
            </a:r>
            <a:r>
              <a:rPr lang="en-US" dirty="0"/>
              <a:t>calculate </a:t>
            </a:r>
            <a:r>
              <a:rPr lang="en-US" dirty="0" smtClean="0"/>
              <a:t>the financial </a:t>
            </a:r>
            <a:r>
              <a:rPr lang="en-US" dirty="0"/>
              <a:t>impact on </a:t>
            </a:r>
            <a:r>
              <a:rPr lang="en-US" dirty="0" smtClean="0"/>
              <a:t>Capital R&amp;R water </a:t>
            </a:r>
            <a:r>
              <a:rPr lang="en-US" dirty="0"/>
              <a:t>and wastewater </a:t>
            </a:r>
            <a:r>
              <a:rPr lang="en-US" dirty="0" smtClean="0"/>
              <a:t>programs and revenues under following scenarios:</a:t>
            </a:r>
          </a:p>
          <a:p>
            <a:pPr marL="0" indent="0">
              <a:buNone/>
            </a:pPr>
            <a:endParaRPr lang="en-US" sz="600" dirty="0" smtClean="0"/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Option A – Proceed with September 1, 2015 rate increase</a:t>
            </a:r>
          </a:p>
          <a:p>
            <a:pPr marL="393192" lvl="1" indent="0">
              <a:buSzPct val="50000"/>
              <a:buNone/>
            </a:pPr>
            <a:endParaRPr lang="en-US" sz="400" dirty="0" smtClean="0"/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Option B – Suspension </a:t>
            </a:r>
            <a:r>
              <a:rPr lang="en-US" sz="2300" dirty="0"/>
              <a:t>of </a:t>
            </a:r>
            <a:r>
              <a:rPr lang="en-US" sz="2300" dirty="0" smtClean="0"/>
              <a:t>September </a:t>
            </a:r>
            <a:r>
              <a:rPr lang="en-US" sz="2300" dirty="0"/>
              <a:t>1, 2015 rate </a:t>
            </a:r>
            <a:r>
              <a:rPr lang="en-US" sz="2300" dirty="0" smtClean="0"/>
              <a:t>increase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 smtClean="0"/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Option C - Suspension </a:t>
            </a:r>
            <a:r>
              <a:rPr lang="en-US" sz="2300" dirty="0"/>
              <a:t>of </a:t>
            </a:r>
            <a:r>
              <a:rPr lang="en-US" sz="2300" dirty="0" smtClean="0"/>
              <a:t>September 1</a:t>
            </a:r>
            <a:r>
              <a:rPr lang="en-US" sz="2300" baseline="30000" dirty="0" smtClean="0"/>
              <a:t>st</a:t>
            </a:r>
            <a:r>
              <a:rPr lang="en-US" sz="2300" dirty="0" smtClean="0"/>
              <a:t> rate increase plus a $5 per month rate reduction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Option </a:t>
            </a:r>
            <a:r>
              <a:rPr lang="en-US" sz="2300" dirty="0"/>
              <a:t>D</a:t>
            </a:r>
            <a:r>
              <a:rPr lang="en-US" sz="2300" dirty="0" smtClean="0"/>
              <a:t> - Suspension </a:t>
            </a:r>
            <a:r>
              <a:rPr lang="en-US" sz="2300" dirty="0"/>
              <a:t>of </a:t>
            </a:r>
            <a:r>
              <a:rPr lang="en-US" sz="2300" dirty="0" smtClean="0"/>
              <a:t>September 1</a:t>
            </a:r>
            <a:r>
              <a:rPr lang="en-US" sz="2300" baseline="30000" dirty="0" smtClean="0"/>
              <a:t>st</a:t>
            </a:r>
            <a:r>
              <a:rPr lang="en-US" sz="2300" dirty="0" smtClean="0"/>
              <a:t> rate increase plus a 10% per month rate reduction</a:t>
            </a:r>
          </a:p>
          <a:p>
            <a:pPr lvl="2">
              <a:buSzPct val="105000"/>
              <a:buFont typeface="Constantia" panose="02030602050306030303" pitchFamily="18" charset="0"/>
              <a:buChar char="-"/>
            </a:pPr>
            <a:r>
              <a:rPr lang="en-US" dirty="0" smtClean="0"/>
              <a:t>Water - $5.68 per month for 5/8” meter</a:t>
            </a:r>
          </a:p>
          <a:p>
            <a:pPr lvl="2">
              <a:buSzPct val="105000"/>
              <a:buFont typeface="Constantia" panose="02030602050306030303" pitchFamily="18" charset="0"/>
              <a:buChar char="-"/>
            </a:pPr>
            <a:r>
              <a:rPr lang="en-US" dirty="0" smtClean="0"/>
              <a:t>Wastewater - $8.62 per month for standard residential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9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Cash Flow – Option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 Sept 1 increase: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14" y="2286000"/>
            <a:ext cx="8971372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3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Cash Flow – Option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</a:t>
            </a:r>
            <a:r>
              <a:rPr lang="en-US" dirty="0" smtClean="0"/>
              <a:t>Sept 1 increase </a:t>
            </a:r>
            <a:r>
              <a:rPr lang="en-US" dirty="0"/>
              <a:t>plus </a:t>
            </a:r>
            <a:r>
              <a:rPr lang="en-US" dirty="0" smtClean="0"/>
              <a:t>$</a:t>
            </a:r>
            <a:r>
              <a:rPr lang="en-US" dirty="0"/>
              <a:t>5 per month rate </a:t>
            </a:r>
            <a:r>
              <a:rPr lang="en-US" dirty="0" smtClean="0"/>
              <a:t>decrease: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14" y="2286000"/>
            <a:ext cx="8971372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94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Cash Flow – Option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Sept 1 increase plus </a:t>
            </a:r>
            <a:r>
              <a:rPr lang="en-US" dirty="0" smtClean="0"/>
              <a:t>10% </a:t>
            </a:r>
            <a:r>
              <a:rPr lang="en-US" dirty="0"/>
              <a:t>per month rate decrease: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14" y="2286000"/>
            <a:ext cx="8971372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571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Funding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7908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A – Proceed with Sept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rate increase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Option B - Suspend Sept 1</a:t>
            </a:r>
            <a:r>
              <a:rPr lang="en-US" sz="2400" baseline="30000" dirty="0"/>
              <a:t>st</a:t>
            </a:r>
            <a:r>
              <a:rPr lang="en-US" sz="2400" dirty="0"/>
              <a:t> rate increase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C - Suspend Sept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rate increase – $5/mo decrease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D - </a:t>
            </a:r>
            <a:r>
              <a:rPr lang="en-US" sz="2400" dirty="0"/>
              <a:t>Suspend Sept 1</a:t>
            </a:r>
            <a:r>
              <a:rPr lang="en-US" sz="2400" baseline="30000" dirty="0"/>
              <a:t>st</a:t>
            </a:r>
            <a:r>
              <a:rPr lang="en-US" sz="2400" dirty="0"/>
              <a:t> rate </a:t>
            </a:r>
            <a:r>
              <a:rPr lang="en-US" sz="2400" dirty="0" smtClean="0"/>
              <a:t>increase – 10%/mo </a:t>
            </a:r>
            <a:r>
              <a:rPr lang="en-US" sz="2400" dirty="0"/>
              <a:t>decrease</a:t>
            </a:r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665" y="3541192"/>
            <a:ext cx="859453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05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Water Funding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7908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A – Proceed with Sept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rate increase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Option B - Suspend Sept 1</a:t>
            </a:r>
            <a:r>
              <a:rPr lang="en-US" sz="2400" baseline="30000" dirty="0"/>
              <a:t>st</a:t>
            </a:r>
            <a:r>
              <a:rPr lang="en-US" sz="2400" dirty="0"/>
              <a:t> rate increase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C - Suspend Sept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rate increase – $5/mo decrease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Option D - </a:t>
            </a:r>
            <a:r>
              <a:rPr lang="en-US" sz="2400" dirty="0"/>
              <a:t>Suspend Sept 1</a:t>
            </a:r>
            <a:r>
              <a:rPr lang="en-US" sz="2400" baseline="30000" dirty="0"/>
              <a:t>st</a:t>
            </a:r>
            <a:r>
              <a:rPr lang="en-US" sz="2400" dirty="0"/>
              <a:t> rate </a:t>
            </a:r>
            <a:r>
              <a:rPr lang="en-US" sz="2400" dirty="0" smtClean="0"/>
              <a:t>increase – 10%/mo </a:t>
            </a:r>
            <a:r>
              <a:rPr lang="en-US" sz="2400" dirty="0"/>
              <a:t>decrease</a:t>
            </a:r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801" y="3541192"/>
            <a:ext cx="859453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5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Board suspends the September 1, 2015 rate increase for water and wastewater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Staff will prepare the </a:t>
            </a:r>
            <a:r>
              <a:rPr lang="en-US" sz="2800" dirty="0"/>
              <a:t>FY 2015-16 Budget </a:t>
            </a:r>
            <a:r>
              <a:rPr lang="en-US" sz="2800" dirty="0" smtClean="0"/>
              <a:t>to </a:t>
            </a:r>
            <a:r>
              <a:rPr lang="en-US" sz="2800" dirty="0"/>
              <a:t>reflect the suspension of the rate </a:t>
            </a:r>
            <a:r>
              <a:rPr lang="en-US" sz="2800" dirty="0" smtClean="0"/>
              <a:t>increase</a:t>
            </a:r>
          </a:p>
          <a:p>
            <a:pPr marL="0" indent="0">
              <a:buNone/>
            </a:pP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District will notify customers of the suspension of rates thru public outreach and customer service</a:t>
            </a:r>
          </a:p>
          <a:p>
            <a:pPr marL="0" indent="0">
              <a:buNone/>
            </a:pPr>
            <a:endParaRPr lang="en-US" sz="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53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– Option </a:t>
            </a:r>
            <a:r>
              <a:rPr lang="en-US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Proposed monthly rate - $90.00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$67.50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$22.50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3430270"/>
            <a:ext cx="499926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– Option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Current monthly rate - $86.16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$67.50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$18.66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7027"/>
            <a:ext cx="673129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32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– Option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Monthly rate with $5 decrease - $81.16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$67.50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$13.66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30270"/>
            <a:ext cx="6731295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2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– Option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Monthly rate with 10% decrease ($8.62) - $77.54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O&amp;M - $67.50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r>
              <a:rPr lang="en-US" sz="2300" dirty="0" smtClean="0"/>
              <a:t>Capital R&amp;R - $10.04</a:t>
            </a:r>
            <a:endParaRPr lang="en-US" sz="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500" dirty="0" smtClean="0"/>
              <a:t>Revenue projections, after payment of debt service: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5406"/>
            <a:ext cx="6626327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42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Capital R&amp;R Projects - Wastewater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Copper Cove Lift Station 22 </a:t>
            </a:r>
            <a:r>
              <a:rPr lang="en-US" dirty="0" smtClean="0"/>
              <a:t>Replacement Project</a:t>
            </a:r>
          </a:p>
          <a:p>
            <a:pPr marL="0" indent="0">
              <a:buNone/>
            </a:pP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Copper </a:t>
            </a:r>
            <a:r>
              <a:rPr lang="en-US" dirty="0"/>
              <a:t>Cove Reclaim </a:t>
            </a:r>
            <a:r>
              <a:rPr lang="en-US" dirty="0" smtClean="0"/>
              <a:t>Plant Permit and Pump Project</a:t>
            </a:r>
          </a:p>
          <a:p>
            <a:pPr marL="0" indent="0">
              <a:buNone/>
            </a:pPr>
            <a:endParaRPr lang="en-US" sz="6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Copper Cove Lift Station 8, 12 &amp; 13 Bypass Project</a:t>
            </a:r>
          </a:p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Lift Station Renovations</a:t>
            </a:r>
          </a:p>
          <a:p>
            <a:pPr marL="0" indent="0">
              <a:buNone/>
            </a:pPr>
            <a:endParaRPr lang="en-US" sz="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Arnold Wastewater Treatment Plant Permit Update and Disposal Field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57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Wastewater R&amp;R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3 year Capital R&amp;R program to Engineering Committee:</a:t>
            </a:r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792" y="2270760"/>
            <a:ext cx="8856616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3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77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Wastewater Cash Flow – Option </a:t>
            </a:r>
            <a:r>
              <a:rPr lang="en-US" dirty="0"/>
              <a:t>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572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Proceed with Sept 1 increase: </a:t>
            </a:r>
          </a:p>
          <a:p>
            <a:pPr lvl="1">
              <a:buSzPct val="50000"/>
              <a:buFont typeface="Wingdings" panose="05000000000000000000" pitchFamily="2" charset="2"/>
              <a:buChar char="q"/>
            </a:pPr>
            <a:endParaRPr lang="en-US" sz="400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sz="13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6ABA2-3F1E-4686-94C1-54D8528AA16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073" y="2286000"/>
            <a:ext cx="8836053" cy="301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31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3805</TotalTime>
  <Words>781</Words>
  <Application>Microsoft Office PowerPoint</Application>
  <PresentationFormat>On-screen Show (4:3)</PresentationFormat>
  <Paragraphs>209</Paragraphs>
  <Slides>25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Calaveras County Water District</vt:lpstr>
      <vt:lpstr>Funding Options</vt:lpstr>
      <vt:lpstr>Wastewater – Option A</vt:lpstr>
      <vt:lpstr>Wastewater – Option B</vt:lpstr>
      <vt:lpstr>Wastewater – Option C</vt:lpstr>
      <vt:lpstr>Wastewater – Option D</vt:lpstr>
      <vt:lpstr>Capital R&amp;R Projects - Wastewater</vt:lpstr>
      <vt:lpstr>Wastewater R&amp;R Projects</vt:lpstr>
      <vt:lpstr>Wastewater Cash Flow – Option A</vt:lpstr>
      <vt:lpstr>Wastewater Cash Flow – Option B</vt:lpstr>
      <vt:lpstr>Wastewater Cash Flow – Option C</vt:lpstr>
      <vt:lpstr>Wastewater Cash Flow – Option D</vt:lpstr>
      <vt:lpstr>Water – Option A</vt:lpstr>
      <vt:lpstr>Water – Option B</vt:lpstr>
      <vt:lpstr>Water – Option C</vt:lpstr>
      <vt:lpstr>Water – Option D</vt:lpstr>
      <vt:lpstr>Capital R&amp;R Projects - Water </vt:lpstr>
      <vt:lpstr>Water R&amp;R Projects</vt:lpstr>
      <vt:lpstr>Water Cash Flow – Option A</vt:lpstr>
      <vt:lpstr>Water Cash Flow – Option B</vt:lpstr>
      <vt:lpstr>Water Cash Flow – Option C</vt:lpstr>
      <vt:lpstr>Water Cash Flow – Option D</vt:lpstr>
      <vt:lpstr>Wastewater Funding Options</vt:lpstr>
      <vt:lpstr>Water Funding Options</vt:lpstr>
      <vt:lpstr>Recommendation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Calaveras County Water</dc:title>
  <dc:creator>Mitch Dion</dc:creator>
  <cp:lastModifiedBy>news1</cp:lastModifiedBy>
  <cp:revision>110</cp:revision>
  <cp:lastPrinted>2015-03-23T19:17:14Z</cp:lastPrinted>
  <dcterms:created xsi:type="dcterms:W3CDTF">2013-10-08T20:05:44Z</dcterms:created>
  <dcterms:modified xsi:type="dcterms:W3CDTF">2015-03-27T01:08:44Z</dcterms:modified>
</cp:coreProperties>
</file>